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Lst>
  <p:sldSz cx="9144000" cy="5143500" type="screen16x9"/>
  <p:notesSz cx="6858000" cy="9144000"/>
  <p:embeddedFontLst>
    <p:embeddedFont>
      <p:font typeface="Caveat" panose="020B0604020202020204" charset="0"/>
      <p:regular r:id="rId173"/>
      <p:bold r:id="rId174"/>
    </p:embeddedFont>
    <p:embeddedFont>
      <p:font typeface="Comic Sans MS" panose="030F0702030302020204" pitchFamily="66" charset="0"/>
      <p:regular r:id="rId175"/>
      <p:bold r:id="rId176"/>
      <p:italic r:id="rId177"/>
      <p:boldItalic r:id="rId178"/>
    </p:embeddedFont>
    <p:embeddedFont>
      <p:font typeface="Montserrat" panose="020B0604020202020204" charset="0"/>
      <p:regular r:id="rId179"/>
      <p:bold r:id="rId180"/>
      <p:italic r:id="rId181"/>
      <p:boldItalic r:id="rId182"/>
    </p:embeddedFont>
    <p:embeddedFont>
      <p:font typeface="Roboto" panose="020B0604020202020204" charset="0"/>
      <p:regular r:id="rId183"/>
      <p:bold r:id="rId184"/>
      <p:italic r:id="rId185"/>
      <p:boldItalic r:id="rId1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99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font" Target="fonts/font3.fntdata"/><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font" Target="fonts/font9.fntdata"/><Relationship Id="rId186" Type="http://schemas.openxmlformats.org/officeDocument/2006/relationships/font" Target="fonts/font1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font" Target="fonts/font10.fntdata"/><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5.fntdata"/><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12.fntdata"/><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2.fntdata"/><Relationship Id="rId179" Type="http://schemas.openxmlformats.org/officeDocument/2006/relationships/font" Target="fonts/font7.fntdata"/><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pearsallelizabeth7@gmail.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en.scratch-wiki.info/wiki/Scratch_Design_Studio"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sip.scratch.mit.edu/events/"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scratch.mit.edu/studios/29664386/"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sip.scratch.mit.edu/"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scratch.wistia.com/medias/j36uw5ue3e" TargetMode="External"/><Relationship Id="rId2" Type="http://schemas.openxmlformats.org/officeDocument/2006/relationships/slide" Target="../slides/slide106.xml"/><Relationship Id="rId1" Type="http://schemas.openxmlformats.org/officeDocument/2006/relationships/notesMaster" Target="../notesMasters/notesMaster1.xml"/><Relationship Id="rId5" Type="http://schemas.openxmlformats.org/officeDocument/2006/relationships/hyperlink" Target="https://scratch.mit.edu/studios/29712532/" TargetMode="External"/><Relationship Id="rId4" Type="http://schemas.openxmlformats.org/officeDocument/2006/relationships/hyperlink" Target="https://scratch.mit.edu/discuss/topic/514229/" TargetMode="Externa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sip.scratch.mit.edu/scratchmonth/"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scratch.mit.edu/studios/26555027/"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en.scratch-wiki.info/wiki/Cat_Block"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scratch-wiki.info/wiki/Scratch_in_Many_Languag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scratch.mit.edu/projects/433242236/"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s://scratch.mit.edu/studios/27737452/" TargetMode="Externa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www.meetup.com/pro/scratched"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www.facebook.com/groups/TeachingwithScratch/about"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facebook.com/groups/TeachingwithScratch/" TargetMode="External"/><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hyperlink" Target="https://www.facebook.com/groups/TeachingwithScratch/abou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scratch.mit.edu/discuss/" TargetMode="External"/><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ontariomath.support/?pg=home&amp;lang=EN" TargetMode="External"/><Relationship Id="rId2" Type="http://schemas.openxmlformats.org/officeDocument/2006/relationships/slide" Target="../slides/slide128.xml"/><Relationship Id="rId1" Type="http://schemas.openxmlformats.org/officeDocument/2006/relationships/notesMaster" Target="../notesMasters/notesMaster1.xml"/><Relationship Id="rId4" Type="http://schemas.openxmlformats.org/officeDocument/2006/relationships/hyperlink" Target="https://oame.on.ca/main/index.php" TargetMode="Externa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ontariomath.support/?pg=home&amp;lang=FR" TargetMode="External"/><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s://code.org/" TargetMode="External"/><Relationship Id="rId2" Type="http://schemas.openxmlformats.org/officeDocument/2006/relationships/slide" Target="../slides/slide130.xml"/><Relationship Id="rId1" Type="http://schemas.openxmlformats.org/officeDocument/2006/relationships/notesMaster" Target="../notesMasters/notesMaster1.xml"/><Relationship Id="rId4" Type="http://schemas.openxmlformats.org/officeDocument/2006/relationships/hyperlink" Target="https://code.org/learn" TargetMode="Externa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studio.code.org/courses?view=teacher" TargetMode="External"/><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s://code.org/curriculum/course4"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s://code.org/curriculum/course4/4/Teacher" TargetMode="External"/><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outreach.tvolearn.com/codingintheclassroom/"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www.youtube.com/c/ScratchTeam/featured"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www.youtube.com/watch?v=-3oCdNIeU_8&amp;t=34s" TargetMode="External"/><Relationship Id="rId2" Type="http://schemas.openxmlformats.org/officeDocument/2006/relationships/slide" Target="../slides/slide139.xml"/><Relationship Id="rId1" Type="http://schemas.openxmlformats.org/officeDocument/2006/relationships/notesMaster" Target="../notesMasters/notesMaster1.xml"/><Relationship Id="rId5" Type="http://schemas.openxmlformats.org/officeDocument/2006/relationships/hyperlink" Target="https://www.youtube.com/watch?v=7NN5v2wSL4U&amp;t=2s" TargetMode="External"/><Relationship Id="rId4" Type="http://schemas.openxmlformats.org/officeDocument/2006/relationships/hyperlink" Target="https://www.youtube.com/watch?v=CvSOVWyyjJI"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bootuppd.org/scratch" TargetMode="External"/><Relationship Id="rId2" Type="http://schemas.openxmlformats.org/officeDocument/2006/relationships/slide" Target="../slides/slide140.xml"/><Relationship Id="rId1" Type="http://schemas.openxmlformats.org/officeDocument/2006/relationships/notesMaster" Target="../notesMasters/notesMaster1.xml"/><Relationship Id="rId4" Type="http://schemas.openxmlformats.org/officeDocument/2006/relationships/hyperlink" Target="https://docs.google.com/spreadsheets/d/1IRAs7iRxQnUmpH9aJ2q4INx8f3JOWwSzJl8sRnI7lVA/" TargetMode="Externa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s://docs.google.com/document/d/1XgDPGP0aXN0hbwaOQycTceBO1NVS8goEHPB5wH2SNP8/" TargetMode="External"/><Relationship Id="rId2" Type="http://schemas.openxmlformats.org/officeDocument/2006/relationships/slide" Target="../slides/slide141.xml"/><Relationship Id="rId1" Type="http://schemas.openxmlformats.org/officeDocument/2006/relationships/notesMaster" Target="../notesMasters/notesMaster1.xml"/><Relationship Id="rId4" Type="http://schemas.openxmlformats.org/officeDocument/2006/relationships/hyperlink" Target="https://docs.google.com/document/d/1osDe__s5AQpbPVum6pWRdfDrptPwRONgfMsTNVjQbGo/" TargetMode="Externa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s://scratch.mit.edu/discuss/" TargetMode="External"/><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3" Type="http://schemas.openxmlformats.org/officeDocument/2006/relationships/hyperlink" Target="https://en.scratch-wiki.info/wiki/If_()_Then_(block)" TargetMode="External"/><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en.scratch-wiki.info/wiki/Getting_Started_with_Scratch" TargetMode="External"/><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fr.scratch-wiki.info/"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hyperlink" Target="https://fr.scratch-wiki.info/wiki/Forme_des_blocs" TargetMode="External"/><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3" Type="http://schemas.openxmlformats.org/officeDocument/2006/relationships/hyperlink" Target="https://mindstorms.media.mit.edu/" TargetMode="External"/><Relationship Id="rId2" Type="http://schemas.openxmlformats.org/officeDocument/2006/relationships/slide" Target="../slides/slide154.xml"/><Relationship Id="rId1" Type="http://schemas.openxmlformats.org/officeDocument/2006/relationships/notesMaster" Target="../notesMasters/notesMaster1.xml"/><Relationship Id="rId4" Type="http://schemas.openxmlformats.org/officeDocument/2006/relationships/hyperlink" Target="https://medium.com/@mres/the-seeds-that-seymour-sowed-c2860379617b" TargetMode="Externa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3" Type="http://schemas.openxmlformats.org/officeDocument/2006/relationships/hyperlink" Target="https://maxw.com/" TargetMode="External"/><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s://inventwithscratch.com/book3/" TargetMode="External"/><Relationship Id="rId2" Type="http://schemas.openxmlformats.org/officeDocument/2006/relationships/slide" Target="../slides/slide157.xml"/><Relationship Id="rId1" Type="http://schemas.openxmlformats.org/officeDocument/2006/relationships/notesMaster" Target="../notesMasters/notesMaster1.xml"/><Relationship Id="rId5" Type="http://schemas.openxmlformats.org/officeDocument/2006/relationships/hyperlink" Target="https://nostarch.com/scratch3playground" TargetMode="External"/><Relationship Id="rId4" Type="http://schemas.openxmlformats.org/officeDocument/2006/relationships/hyperlink" Target="https://scratch.mit.edu/users/AlSweigart/" TargetMode="External"/></Relationships>
</file>

<file path=ppt/notesSlides/_rels/notesSlide158.xml.rels><?xml version="1.0" encoding="UTF-8" standalone="yes"?>
<Relationships xmlns="http://schemas.openxmlformats.org/package/2006/relationships"><Relationship Id="rId3" Type="http://schemas.openxmlformats.org/officeDocument/2006/relationships/hyperlink" Target="https://inventwithscratch.com/book/chapter3.html" TargetMode="External"/><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3" Type="http://schemas.openxmlformats.org/officeDocument/2006/relationships/hyperlink" Target="https://medium.com/scratchteam-blog" TargetMode="External"/><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3" Type="http://schemas.openxmlformats.org/officeDocument/2006/relationships/hyperlink" Target="https://twitter.com/scratchpals" TargetMode="External"/><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3" Type="http://schemas.openxmlformats.org/officeDocument/2006/relationships/hyperlink" Target="https://twitter.com/Codeorg" TargetMode="External"/><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3" Type="http://schemas.openxmlformats.org/officeDocument/2006/relationships/hyperlink" Target="https://twitter.com/HGSE_CCL" TargetMode="External"/><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scratch-wiki.info/wiki/File:Logo.png#filelink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en.scratch-wiki.info/wiki/Scratch_Media"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resources.scratch.mit.edu/www/guides/en/scratch-teacher-accounts-guide.pdf" TargetMode="External"/><Relationship Id="rId3" Type="http://schemas.openxmlformats.org/officeDocument/2006/relationships/hyperlink" Target="https://scratch.mit.edu/educators/faq" TargetMode="External"/><Relationship Id="rId7" Type="http://schemas.openxmlformats.org/officeDocument/2006/relationships/hyperlink" Target="https://scratch.mit.edu/educators/"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scratch.mit.edu/educators/#teacher-accounts" TargetMode="External"/><Relationship Id="rId5" Type="http://schemas.openxmlformats.org/officeDocument/2006/relationships/hyperlink" Target="https://scratch.mit.edu/educators/faq#community" TargetMode="External"/><Relationship Id="rId4" Type="http://schemas.openxmlformats.org/officeDocument/2006/relationships/hyperlink" Target="https://scratch.mit.edu/educators/faq#student-account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scratch.mit.edu/educator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cratch.mit.edu/download"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wnload.scratch.mit.edu/scratch2download/"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cratch.mit.edu/projects/editor/?tutorial=getStarted"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groups/TeachingwithScratch/abou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scratch.mit.edu/explore/projects/al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n.scratch-wiki.info/wiki/Creative_Commons_Licens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scratch.mit.edu/ideas"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scratch.mit.edu/starter-projects"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scratch.mit.edu/projects/editor/?tutorial=getStarted"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resources.scratch.mit.edu/www/cards/en/imagine-cards.pdf"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resources.scratch.mit.edu/www/guides/en/ImagineGuide.pdf"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scratch.mit.edu/starter-project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scratch.mit.edu/starter-projects"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s://scratch.mit.edu/projects/10128431/" TargetMode="External"/><Relationship Id="rId3" Type="http://schemas.openxmlformats.org/officeDocument/2006/relationships/hyperlink" Target="https://scratch.mit.edu/projects/10128067/" TargetMode="External"/><Relationship Id="rId7" Type="http://schemas.openxmlformats.org/officeDocument/2006/relationships/hyperlink" Target="https://scratch.mit.edu/projects/10128515/"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scratch.mit.edu/projects/11806234/" TargetMode="External"/><Relationship Id="rId5" Type="http://schemas.openxmlformats.org/officeDocument/2006/relationships/hyperlink" Target="https://scratch.mit.edu/projects/10015060/" TargetMode="External"/><Relationship Id="rId10" Type="http://schemas.openxmlformats.org/officeDocument/2006/relationships/hyperlink" Target="https://scratch.mit.edu/projects/11656680/" TargetMode="External"/><Relationship Id="rId4" Type="http://schemas.openxmlformats.org/officeDocument/2006/relationships/hyperlink" Target="https://scratch.mit.edu/projects/10015059/" TargetMode="External"/><Relationship Id="rId9" Type="http://schemas.openxmlformats.org/officeDocument/2006/relationships/hyperlink" Target="https://scratch.mit.edu/projects/10128368/" TargetMode="Externa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s://scratch.mit.edu/projects/10012676/" TargetMode="External"/><Relationship Id="rId3" Type="http://schemas.openxmlformats.org/officeDocument/2006/relationships/hyperlink" Target="https://scratch.mit.edu/projects/10015857/" TargetMode="External"/><Relationship Id="rId7" Type="http://schemas.openxmlformats.org/officeDocument/2006/relationships/hyperlink" Target="https://scratch.mit.edu/projects/10015792/"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scratch.mit.edu/projects/11641125/" TargetMode="External"/><Relationship Id="rId5" Type="http://schemas.openxmlformats.org/officeDocument/2006/relationships/hyperlink" Target="https://scratch.mit.edu/projects/10007296/" TargetMode="External"/><Relationship Id="rId10" Type="http://schemas.openxmlformats.org/officeDocument/2006/relationships/hyperlink" Target="https://scratch.mit.edu/projects/11640429/" TargetMode="External"/><Relationship Id="rId4" Type="http://schemas.openxmlformats.org/officeDocument/2006/relationships/hyperlink" Target="https://scratch.mit.edu/projects/11829803/" TargetMode="External"/><Relationship Id="rId9" Type="http://schemas.openxmlformats.org/officeDocument/2006/relationships/hyperlink" Target="https://scratch.mit.edu/projects/10128483/" TargetMode="External"/></Relationships>
</file>

<file path=ppt/notesSlides/_rels/notesSlide68.xml.rels><?xml version="1.0" encoding="UTF-8" standalone="yes"?>
<Relationships xmlns="http://schemas.openxmlformats.org/package/2006/relationships"><Relationship Id="rId8" Type="http://schemas.openxmlformats.org/officeDocument/2006/relationships/hyperlink" Target="https://scratch.mit.edu/projects/10128119/" TargetMode="External"/><Relationship Id="rId3" Type="http://schemas.openxmlformats.org/officeDocument/2006/relationships/hyperlink" Target="https://scratch.mit.edu/projects/10014866/" TargetMode="External"/><Relationship Id="rId7" Type="http://schemas.openxmlformats.org/officeDocument/2006/relationships/hyperlink" Target="https://scratch.mit.edu/projects/10128168/"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scratch.mit.edu/projects/11804271/" TargetMode="External"/><Relationship Id="rId5" Type="http://schemas.openxmlformats.org/officeDocument/2006/relationships/hyperlink" Target="https://scratch.mit.edu/projects/10128197/" TargetMode="External"/><Relationship Id="rId10" Type="http://schemas.openxmlformats.org/officeDocument/2006/relationships/hyperlink" Target="https://scratch.mit.edu/projects/10015802/" TargetMode="External"/><Relationship Id="rId4" Type="http://schemas.openxmlformats.org/officeDocument/2006/relationships/hyperlink" Target="https://scratch.mit.edu/projects/10063757/" TargetMode="External"/><Relationship Id="rId9" Type="http://schemas.openxmlformats.org/officeDocument/2006/relationships/hyperlink" Target="https://scratch.mit.edu/projects/10123832/"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resources.scratch.mit.edu/www/cards/en/scratch-cards-all.pdf"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gettingunstuck.gse.harvard.edu/"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s://gettingunstuck.gse.harvard.edu/strategies" TargetMode="External"/><Relationship Id="rId5" Type="http://schemas.openxmlformats.org/officeDocument/2006/relationships/hyperlink" Target="https://gettingunstuck.gse.harvard.edu/prompts" TargetMode="External"/><Relationship Id="rId4" Type="http://schemas.openxmlformats.org/officeDocument/2006/relationships/hyperlink" Target="https://gettingunstuck.gse.harvard.edu/about" TargetMode="Externa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lcl.media.mit.edu/"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s://lcl.media.mit.edu/learn-more/"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creativecomputing.gse.harvard.edu/guide/index.html"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scratched.gse.harvard.edu/ct/" TargetMode="External"/><Relationship Id="rId5" Type="http://schemas.openxmlformats.org/officeDocument/2006/relationships/hyperlink" Target="https://creativecomputing.gse.harvard.edu/guide/about.html" TargetMode="External"/><Relationship Id="rId4" Type="http://schemas.openxmlformats.org/officeDocument/2006/relationships/hyperlink" Target="https://creativecomputing.gse.harvard.edu/guide/curriculum.html"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scratch-wiki.info/wiki/Scratch_in_Many_Languag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t.co/MXa24NQaf2?amp=1"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sites.google.com/view/scratchpals/home" TargetMode="Externa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twitter.com/kathleenfugle"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s://docs.google.com/presentation/d/1TW7eof-RIZcj6YhSwpGS_rbyzDKtkJAFLXzxGfQ9584/present?slide=id.p"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sites.google.com/view/scratchpals/resources"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docs.google.com/document/d/1yoQgJ4KeTlXLqMNCHgbybpjygO0fzOvARnCaUBYKYTw/" TargetMode="External"/><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hyperlink" Target="https://sites.google.com/view/scratchpals/home"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scratch.mit.edu/users/ScratchPals_create/studios/" TargetMode="External"/><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hyperlink" Target="https://sites.google.com/view/scratchpals/home" TargetMode="Externa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sites.google.com/view/scratchpals/home"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scratch.mit.edu/studios/27309144/" TargetMode="External"/><Relationship Id="rId2" Type="http://schemas.openxmlformats.org/officeDocument/2006/relationships/slide" Target="../slides/slide97.xml"/><Relationship Id="rId1" Type="http://schemas.openxmlformats.org/officeDocument/2006/relationships/notesMaster" Target="../notesMasters/notesMaster1.xml"/><Relationship Id="rId5" Type="http://schemas.openxmlformats.org/officeDocument/2006/relationships/hyperlink" Target="https://scratch.mit.edu/studios/4160300/" TargetMode="External"/><Relationship Id="rId4" Type="http://schemas.openxmlformats.org/officeDocument/2006/relationships/hyperlink" Target="https://en.scratch-wiki.info/wiki/Scratch_Camps"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scratch.mit.edu/discuss/5/"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b="1">
                <a:latin typeface="Times New Roman"/>
                <a:ea typeface="Times New Roman"/>
                <a:cs typeface="Times New Roman"/>
                <a:sym typeface="Times New Roman"/>
              </a:rPr>
              <a:t>Elizabeth Pearsall </a:t>
            </a:r>
            <a:r>
              <a:rPr lang="en" sz="2100" b="1" u="sng">
                <a:solidFill>
                  <a:schemeClr val="hlink"/>
                </a:solidFill>
                <a:latin typeface="Times New Roman"/>
                <a:ea typeface="Times New Roman"/>
                <a:cs typeface="Times New Roman"/>
                <a:sym typeface="Times New Roman"/>
                <a:hlinkClick r:id="rId3"/>
              </a:rPr>
              <a:t>pearsallelizabeth7@gmail.com</a:t>
            </a:r>
            <a:r>
              <a:rPr lang="en" sz="2100" b="1">
                <a:latin typeface="Times New Roman"/>
                <a:ea typeface="Times New Roman"/>
                <a:cs typeface="Times New Roman"/>
                <a:sym typeface="Times New Roman"/>
              </a:rPr>
              <a:t> </a:t>
            </a:r>
            <a:endParaRPr sz="2100" b="1">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da484ea468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da484ea468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d7b7aa0e1f_0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d7b7aa0e1f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on Design Studio text or here for link to Scratch Wiki Design Studio article </a:t>
            </a:r>
            <a:r>
              <a:rPr lang="en" u="sng">
                <a:solidFill>
                  <a:schemeClr val="hlink"/>
                </a:solidFill>
                <a:hlinkClick r:id="rId3"/>
              </a:rPr>
              <a:t>https://en.scratch-wiki.info/wiki/Scratch_Design_Studio</a:t>
            </a:r>
            <a:r>
              <a:rPr lang="en"/>
              <a:t>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d7b7aa0e1f_0_6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d7b7aa0e1f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here for link to latest Scratch Design Studio </a:t>
            </a:r>
            <a:r>
              <a:rPr lang="en" u="sng">
                <a:solidFill>
                  <a:schemeClr val="hlink"/>
                </a:solidFill>
                <a:hlinkClick r:id="rId3"/>
              </a:rPr>
              <a:t>https://sip.scratch.mit.edu/events/</a:t>
            </a:r>
            <a:r>
              <a:rPr lang="en"/>
              <a:t>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d7b7aa0e1f_0_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d7b7aa0e1f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Studio May 2021  </a:t>
            </a:r>
            <a:r>
              <a:rPr lang="en" u="sng">
                <a:solidFill>
                  <a:schemeClr val="hlink"/>
                </a:solidFill>
                <a:hlinkClick r:id="rId3"/>
              </a:rPr>
              <a:t>https://scratch.mit.edu/studios/29664386/</a:t>
            </a:r>
            <a:r>
              <a:rPr lang="en"/>
              <a:t>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d7b7aa0e1f_0_6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d7b7aa0e1f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d7b7aa0e1f_0_6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d7b7aa0e1f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https://sip.scratch.mit.edu/</a:t>
            </a:r>
            <a:r>
              <a:rPr lang="en"/>
              <a:t>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d7b7aa0e1f_0_6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d7b7aa0e1f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d7b7aa0e1f_0_6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d7b7aa0e1f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u="sng">
                <a:solidFill>
                  <a:schemeClr val="hlink"/>
                </a:solidFill>
                <a:latin typeface="Times New Roman"/>
                <a:ea typeface="Times New Roman"/>
                <a:cs typeface="Times New Roman"/>
                <a:sym typeface="Times New Roman"/>
                <a:hlinkClick r:id="rId3"/>
              </a:rPr>
              <a:t>https://scratch.wistia.com/medias/j36uw5ue3e</a:t>
            </a:r>
            <a:r>
              <a:rPr lang="en" sz="1400">
                <a:latin typeface="Times New Roman"/>
                <a:ea typeface="Times New Roman"/>
                <a:cs typeface="Times New Roman"/>
                <a:sym typeface="Times New Roman"/>
              </a:rPr>
              <a:t>    Also find link here: </a:t>
            </a:r>
            <a:r>
              <a:rPr lang="en" sz="1400" u="sng">
                <a:solidFill>
                  <a:schemeClr val="hlink"/>
                </a:solidFill>
                <a:latin typeface="Times New Roman"/>
                <a:ea typeface="Times New Roman"/>
                <a:cs typeface="Times New Roman"/>
                <a:sym typeface="Times New Roman"/>
                <a:hlinkClick r:id="rId4"/>
              </a:rPr>
              <a:t>https://scratch.mit.edu/discuss/topic/514229/</a:t>
            </a:r>
            <a:r>
              <a:rPr lang="en" sz="1400">
                <a:latin typeface="Times New Roman"/>
                <a:ea typeface="Times New Roman"/>
                <a:cs typeface="Times New Roman"/>
                <a:sym typeface="Times New Roman"/>
              </a:rPr>
              <a:t>   </a:t>
            </a:r>
            <a:r>
              <a:rPr lang="en" sz="1400" b="1" u="sng">
                <a:solidFill>
                  <a:srgbClr val="0097A7"/>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https://scratch.mit.edu/studios/29712532/</a:t>
            </a:r>
            <a:r>
              <a:rPr lang="en" sz="1400" b="1">
                <a:solidFill>
                  <a:schemeClr val="dk1"/>
                </a:solidFill>
                <a:latin typeface="Times New Roman"/>
                <a:ea typeface="Times New Roman"/>
                <a:cs typeface="Times New Roman"/>
                <a:sym typeface="Times New Roman"/>
              </a:rPr>
              <a:t> </a:t>
            </a:r>
            <a:endParaRPr sz="140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d7b7aa0e1f_0_6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d7b7aa0e1f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Click on screenshot for link or here: </a:t>
            </a:r>
            <a:r>
              <a:rPr lang="en" sz="1400" u="sng">
                <a:solidFill>
                  <a:schemeClr val="hlink"/>
                </a:solidFill>
                <a:hlinkClick r:id="rId3"/>
              </a:rPr>
              <a:t>https://sip.scratch.mit.edu/scratchmonth/</a:t>
            </a:r>
            <a:r>
              <a:rPr lang="en" sz="1400"/>
              <a:t> </a:t>
            </a:r>
            <a:endParaRPr sz="140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d7b7aa0e1f_0_6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d7b7aa0e1f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Click the screenshot to go to the Studio for Recycling Bin Crafts or here: </a:t>
            </a:r>
            <a:r>
              <a:rPr lang="en" sz="1400" u="sng">
                <a:solidFill>
                  <a:schemeClr val="hlink"/>
                </a:solidFill>
                <a:hlinkClick r:id="rId3"/>
              </a:rPr>
              <a:t>https://scratch.mit.edu/studios/26555027/</a:t>
            </a:r>
            <a:r>
              <a:rPr lang="en" sz="1400"/>
              <a:t> </a:t>
            </a:r>
            <a:endParaRPr sz="140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d7b7aa0e1f_0_6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d7b7aa0e1f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April Fool’s Day Cat blocks  </a:t>
            </a:r>
            <a:r>
              <a:rPr lang="en" sz="1400" u="sng">
                <a:solidFill>
                  <a:srgbClr val="0097A7"/>
                </a:solidFill>
                <a:hlinkClick r:id="rId3">
                  <a:extLst>
                    <a:ext uri="{A12FA001-AC4F-418D-AE19-62706E023703}">
                      <ahyp:hlinkClr xmlns:ahyp="http://schemas.microsoft.com/office/drawing/2018/hyperlinkcolor" val="tx"/>
                    </a:ext>
                  </a:extLst>
                </a:hlinkClick>
              </a:rPr>
              <a:t>https://en.scratch-wiki.info/wiki/Cat_Block</a:t>
            </a:r>
            <a:r>
              <a:rPr lang="en" sz="1400">
                <a:solidFill>
                  <a:schemeClr val="dk1"/>
                </a:solidFill>
              </a:rPr>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da484ea468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da484ea468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Information from Scratch Wiki regarding language</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u="sng">
                <a:solidFill>
                  <a:srgbClr val="0097A7"/>
                </a:solidFill>
                <a:hlinkClick r:id="rId3">
                  <a:extLst>
                    <a:ext uri="{A12FA001-AC4F-418D-AE19-62706E023703}">
                      <ahyp:hlinkClr xmlns:ahyp="http://schemas.microsoft.com/office/drawing/2018/hyperlinkcolor" val="tx"/>
                    </a:ext>
                  </a:extLst>
                </a:hlinkClick>
              </a:rPr>
              <a:t>https://en.scratch-wiki.info/wiki/Scratch_in_Many_Languages</a:t>
            </a:r>
            <a:r>
              <a:rPr lang="en" sz="1400">
                <a:solidFill>
                  <a:schemeClr val="dk1"/>
                </a:solidFill>
              </a:rPr>
              <a:t>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d7b7aa0e1f_0_6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d7b7aa0e1f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d7b7aa0e1f_0_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d7b7aa0e1f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https://scratch.mit.edu/projects/433242236/</a:t>
            </a:r>
            <a:r>
              <a:rPr lang="en"/>
              <a:t> Project; </a:t>
            </a:r>
            <a:r>
              <a:rPr lang="en" u="sng">
                <a:solidFill>
                  <a:schemeClr val="hlink"/>
                </a:solidFill>
                <a:hlinkClick r:id="rId4"/>
              </a:rPr>
              <a:t>https://scratch.mit.edu/studios/27737452/</a:t>
            </a:r>
            <a:r>
              <a:rPr lang="en"/>
              <a:t> Studio;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d7b7aa0e1f_0_6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d7b7aa0e1f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d7b7aa0e1f_0_6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d7b7aa0e1f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7b7aa0e1f_0_7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7b7aa0e1f_0_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d6137ac5b5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d6137ac5b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d7b7aa0e1f_0_7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d7b7aa0e1f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u="sng">
                <a:solidFill>
                  <a:schemeClr val="hlink"/>
                </a:solidFill>
                <a:latin typeface="Times New Roman"/>
                <a:ea typeface="Times New Roman"/>
                <a:cs typeface="Times New Roman"/>
                <a:sym typeface="Times New Roman"/>
                <a:hlinkClick r:id="rId3"/>
              </a:rPr>
              <a:t>https://www.meetup.com/pro/scratched</a:t>
            </a:r>
            <a:r>
              <a:rPr lang="en"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6137ac5b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6137ac5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d7b7aa0e1f_0_7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d7b7aa0e1f_0_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https://www.facebook.com/groups/TeachingwithScratch/about</a:t>
            </a:r>
            <a:r>
              <a:rPr lang="en"/>
              <a:t>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c68e047a79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c68e047a7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u="sng">
                <a:solidFill>
                  <a:schemeClr val="hlink"/>
                </a:solidFill>
                <a:latin typeface="Times New Roman"/>
                <a:ea typeface="Times New Roman"/>
                <a:cs typeface="Times New Roman"/>
                <a:sym typeface="Times New Roman"/>
                <a:hlinkClick r:id="rId3"/>
              </a:rPr>
              <a:t>https://www.facebook.com/groups/TeachingwithScratch/</a:t>
            </a:r>
            <a:r>
              <a:rPr lang="en" sz="1400" b="1">
                <a:latin typeface="Times New Roman"/>
                <a:ea typeface="Times New Roman"/>
                <a:cs typeface="Times New Roman"/>
                <a:sym typeface="Times New Roman"/>
              </a:rPr>
              <a:t>   </a:t>
            </a:r>
            <a:r>
              <a:rPr lang="en" sz="1400" u="sng">
                <a:solidFill>
                  <a:srgbClr val="0097A7"/>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https://www.facebook.com/groups/TeachingwithScratch/about</a:t>
            </a:r>
            <a:r>
              <a:rPr lang="en" sz="1400">
                <a:solidFill>
                  <a:schemeClr val="dk1"/>
                </a:solidFill>
                <a:latin typeface="Times New Roman"/>
                <a:ea typeface="Times New Roman"/>
                <a:cs typeface="Times New Roman"/>
                <a:sym typeface="Times New Roman"/>
              </a:rPr>
              <a:t> </a:t>
            </a:r>
            <a:endParaRPr sz="1400" b="1">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da484ea468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da484ea468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c68e047a79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c68e047a7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d6137ac5b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d6137ac5b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d2f2aca93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d2f2aca93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d2f2aca931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d2f2aca93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u="sng">
                <a:solidFill>
                  <a:schemeClr val="accent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https://scratch.mit.edu/discuss/</a:t>
            </a:r>
            <a:r>
              <a:rPr lang="en" sz="1400">
                <a:solidFill>
                  <a:schemeClr val="accent1"/>
                </a:solidFill>
              </a:rPr>
              <a:t> </a:t>
            </a:r>
            <a:endParaRPr sz="1400">
              <a:solidFill>
                <a:schemeClr val="accent1"/>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d2f2aca93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d2f2aca93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d7b7aa0e1f_0_7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d7b7aa0e1f_0_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d7b7aa0e1f_0_6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d7b7aa0e1f_0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d7b7aa0e1f_0_7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d7b7aa0e1f_0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d7b7aa0e1f_0_7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d7b7aa0e1f_0_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https://ontariomath.support/?pg=home&amp;lang=EN</a:t>
            </a:r>
            <a:r>
              <a:rPr lang="en"/>
              <a:t>   </a:t>
            </a:r>
            <a:r>
              <a:rPr lang="en" u="sng">
                <a:solidFill>
                  <a:schemeClr val="hlink"/>
                </a:solidFill>
                <a:hlinkClick r:id="rId4"/>
              </a:rPr>
              <a:t>https://oame.on.ca/main/index.php</a:t>
            </a:r>
            <a:r>
              <a:rPr lang="en"/>
              <a:t>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d7b7aa0e1f_0_7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d7b7aa0e1f_0_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https://ontariomath.support/?pg=home&amp;lang=FR</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a484ea468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a484ea468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d7b7aa0e1f_0_7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d7b7aa0e1f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https://code.org/</a:t>
            </a:r>
            <a:r>
              <a:rPr lang="en"/>
              <a:t>   Hour of Code </a:t>
            </a:r>
            <a:r>
              <a:rPr lang="en" u="sng">
                <a:solidFill>
                  <a:schemeClr val="hlink"/>
                </a:solidFill>
                <a:hlinkClick r:id="rId4"/>
              </a:rPr>
              <a:t>https://code.org/learn</a:t>
            </a:r>
            <a:r>
              <a:rPr lang="en"/>
              <a:t>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d7b7aa0e1f_0_7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d7b7aa0e1f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Screenshot not active, Go to: </a:t>
            </a:r>
            <a:r>
              <a:rPr lang="en" u="sng">
                <a:solidFill>
                  <a:schemeClr val="hlink"/>
                </a:solidFill>
                <a:hlinkClick r:id="rId3"/>
              </a:rPr>
              <a:t>https://studio.code.org/courses?view=teacher</a:t>
            </a:r>
            <a:r>
              <a:rPr lang="en"/>
              <a:t>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d7b7aa0e1f_0_7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d7b7aa0e1f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d7b7aa0e1f_0_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d7b7aa0e1f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https://code.org/curriculum/course4</a:t>
            </a:r>
            <a:r>
              <a:rPr lang="en"/>
              <a:t>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d7b7aa0e1f_0_7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d7b7aa0e1f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https://code.org/curriculum/course4/4/Teacher</a:t>
            </a:r>
            <a:r>
              <a:rPr lang="en"/>
              <a:t>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d7b7aa0e1f_0_7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d7b7aa0e1f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https://outreach.tvolearn.com/codingintheclassroom/</a:t>
            </a:r>
            <a:r>
              <a:rPr lang="en"/>
              <a:t>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d9a82119d0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d9a82119d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d2f2aca93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d2f2aca9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d9a82119d0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d9a82119d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rgbClr val="0097A7"/>
                </a:solidFill>
                <a:hlinkClick r:id="rId3">
                  <a:extLst>
                    <a:ext uri="{A12FA001-AC4F-418D-AE19-62706E023703}">
                      <ahyp:hlinkClr xmlns:ahyp="http://schemas.microsoft.com/office/drawing/2018/hyperlinkcolor" val="tx"/>
                    </a:ext>
                  </a:extLst>
                </a:hlinkClick>
              </a:rPr>
              <a:t>https://www.youtube.com/c/ScratchTeam/featured</a:t>
            </a:r>
            <a:r>
              <a:rPr lang="en">
                <a:solidFill>
                  <a:schemeClr val="dk1"/>
                </a:solidFill>
              </a:rPr>
              <a:t>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d9a82119d0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d9a82119d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https://www.youtube.com/watch?v=-3oCdNIeU_8&amp;t=34s</a:t>
            </a:r>
            <a:r>
              <a:rPr lang="en"/>
              <a:t>   </a:t>
            </a:r>
            <a:r>
              <a:rPr lang="en" u="sng">
                <a:solidFill>
                  <a:schemeClr val="hlink"/>
                </a:solidFill>
                <a:hlinkClick r:id="rId4"/>
              </a:rPr>
              <a:t>https://www.youtube.com/watch?v=CvSOVWyyjJI</a:t>
            </a:r>
            <a:r>
              <a:rPr lang="en"/>
              <a:t>  </a:t>
            </a:r>
            <a:r>
              <a:rPr lang="en" u="sng">
                <a:solidFill>
                  <a:schemeClr val="hlink"/>
                </a:solidFill>
                <a:hlinkClick r:id="rId5"/>
              </a:rPr>
              <a:t>https://www.youtube.com/watch?v=7NN5v2wSL4U&amp;t=2s</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da484ea468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da484ea468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d9a82119d0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d9a82119d0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u="sng">
                <a:solidFill>
                  <a:srgbClr val="0097A7"/>
                </a:solidFill>
                <a:hlinkClick r:id="rId3">
                  <a:extLst>
                    <a:ext uri="{A12FA001-AC4F-418D-AE19-62706E023703}">
                      <ahyp:hlinkClr xmlns:ahyp="http://schemas.microsoft.com/office/drawing/2018/hyperlinkcolor" val="tx"/>
                    </a:ext>
                  </a:extLst>
                </a:hlinkClick>
              </a:rPr>
              <a:t>https://bootuppd.org/scratch</a:t>
            </a:r>
            <a:r>
              <a:rPr lang="en" sz="1400">
                <a:solidFill>
                  <a:schemeClr val="dk1"/>
                </a:solidFill>
              </a:rPr>
              <a:t>  </a:t>
            </a:r>
            <a:r>
              <a:rPr lang="en" sz="1400" u="sng">
                <a:solidFill>
                  <a:schemeClr val="hlink"/>
                </a:solidFill>
                <a:hlinkClick r:id="rId4"/>
              </a:rPr>
              <a:t>https://docs.google.com/spreadsheets/d/1IRAs7iRxQnUmpH9aJ2q4INx8f3JOWwSzJl8sRnI7lVA/</a:t>
            </a:r>
            <a:r>
              <a:rPr lang="en" sz="1400">
                <a:solidFill>
                  <a:schemeClr val="dk1"/>
                </a:solidFill>
              </a:rPr>
              <a:t>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d9a82119d0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d9a82119d0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links to #17 Lesson Plan </a:t>
            </a:r>
            <a:r>
              <a:rPr lang="en" u="sng">
                <a:solidFill>
                  <a:schemeClr val="hlink"/>
                </a:solidFill>
                <a:hlinkClick r:id="rId3"/>
              </a:rPr>
              <a:t>https://docs.google.com/document/d/1XgDPGP0aXN0hbwaOQycTceBO1NVS8goEHPB5wH2SNP8/</a:t>
            </a:r>
            <a:endParaRPr/>
          </a:p>
          <a:p>
            <a:pPr marL="0" lvl="0" indent="0" algn="l" rtl="0">
              <a:spcBef>
                <a:spcPts val="0"/>
              </a:spcBef>
              <a:spcAft>
                <a:spcPts val="0"/>
              </a:spcAft>
              <a:buNone/>
            </a:pPr>
            <a:r>
              <a:rPr lang="en"/>
              <a:t>Coder Resources </a:t>
            </a:r>
            <a:r>
              <a:rPr lang="en" u="sng">
                <a:solidFill>
                  <a:schemeClr val="hlink"/>
                </a:solidFill>
                <a:hlinkClick r:id="rId4"/>
              </a:rPr>
              <a:t>https://docs.google.com/document/d/1osDe__s5AQpbPVum6pWRdfDrptPwRONgfMsTNVjQbGo/</a:t>
            </a:r>
            <a:r>
              <a:rPr lang="en"/>
              <a:t>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d7b7aa0e1f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d7b7aa0e1f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d0af8dc37b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d0af8dc37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d7b7aa0e1f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d7b7aa0e1f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c68e047a79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c68e047a79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https://scratch.mit.edu/discuss/</a:t>
            </a:r>
            <a:r>
              <a:rPr lang="en"/>
              <a:t>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c68e047a79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c68e047a7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d7b7aa0e1f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d7b7aa0e1f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https://en.scratch-wiki.info/wiki/If_()_Then_(block)</a:t>
            </a:r>
            <a:r>
              <a:rPr lang="en"/>
              <a:t>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d7b7aa0e1f_0_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d7b7aa0e1f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u="sng">
                <a:solidFill>
                  <a:srgbClr val="0097A7"/>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https://en.scratch-wiki.info/wiki/Getting_Started_with_Scratch</a:t>
            </a:r>
            <a:r>
              <a:rPr lang="en" sz="1400"/>
              <a:t> </a:t>
            </a:r>
            <a:endParaRPr sz="140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d7b7aa0e1f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d7b7aa0e1f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u="sng">
                <a:solidFill>
                  <a:schemeClr val="hlink"/>
                </a:solidFill>
                <a:latin typeface="Times New Roman"/>
                <a:ea typeface="Times New Roman"/>
                <a:cs typeface="Times New Roman"/>
                <a:sym typeface="Times New Roman"/>
                <a:hlinkClick r:id="rId3"/>
              </a:rPr>
              <a:t>https://fr.scratch-wiki.info/</a:t>
            </a:r>
            <a:r>
              <a:rPr lang="en" sz="1400" b="1">
                <a:latin typeface="Times New Roman"/>
                <a:ea typeface="Times New Roman"/>
                <a:cs typeface="Times New Roman"/>
                <a:sym typeface="Times New Roman"/>
              </a:rPr>
              <a:t> </a:t>
            </a:r>
            <a:endParaRPr sz="1400" b="1">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d8ed726b1d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d8ed726b1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d7b7aa0e1f_0_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d7b7aa0e1f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u="sng">
                <a:solidFill>
                  <a:schemeClr val="hlink"/>
                </a:solidFill>
                <a:latin typeface="Times New Roman"/>
                <a:ea typeface="Times New Roman"/>
                <a:cs typeface="Times New Roman"/>
                <a:sym typeface="Times New Roman"/>
                <a:hlinkClick r:id="rId3"/>
              </a:rPr>
              <a:t>https://fr.scratch-wiki.info/wiki/Forme_des_blocs</a:t>
            </a:r>
            <a:r>
              <a:rPr lang="en" sz="1400" b="1">
                <a:latin typeface="Times New Roman"/>
                <a:ea typeface="Times New Roman"/>
                <a:cs typeface="Times New Roman"/>
                <a:sym typeface="Times New Roman"/>
              </a:rPr>
              <a:t> </a:t>
            </a:r>
            <a:endParaRPr sz="1400" b="1">
              <a:latin typeface="Times New Roman"/>
              <a:ea typeface="Times New Roman"/>
              <a:cs typeface="Times New Roman"/>
              <a:sym typeface="Times New Roman"/>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d7b7aa0e1f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d7b7aa0e1f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d9a82119d0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d9a82119d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d9a82119d0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d9a82119d0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da272f1ef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da272f1ef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rgbClr val="0097A7"/>
                </a:solidFill>
                <a:hlinkClick r:id="rId3">
                  <a:extLst>
                    <a:ext uri="{A12FA001-AC4F-418D-AE19-62706E023703}">
                      <ahyp:hlinkClr xmlns:ahyp="http://schemas.microsoft.com/office/drawing/2018/hyperlinkcolor" val="tx"/>
                    </a:ext>
                  </a:extLst>
                </a:hlinkClick>
              </a:rPr>
              <a:t>https://mindstorms.media.mit.edu/</a:t>
            </a:r>
            <a:r>
              <a:rPr lang="en">
                <a:solidFill>
                  <a:schemeClr val="dk1"/>
                </a:solidFill>
              </a:rPr>
              <a:t> Book is available as a PDF  </a:t>
            </a:r>
            <a:r>
              <a:rPr lang="en" u="sng">
                <a:solidFill>
                  <a:schemeClr val="hlink"/>
                </a:solidFill>
                <a:hlinkClick r:id="rId4"/>
              </a:rPr>
              <a:t>https://medium.com/@mres/the-seeds-that-seymour-sowed-c2860379617b</a:t>
            </a:r>
            <a:r>
              <a:rPr lang="en">
                <a:solidFill>
                  <a:schemeClr val="dk1"/>
                </a:solidFill>
              </a:rPr>
              <a:t>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a272f1ef4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a272f1ef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d9d346207e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d9d346207e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https://maxw.com/</a:t>
            </a:r>
            <a:r>
              <a:rPr lang="en"/>
              <a:t>   Screenshot of how to search for projects &amp; studios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ccf9223740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ccf922374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u="sng">
                <a:latin typeface="Times New Roman"/>
                <a:ea typeface="Times New Roman"/>
                <a:cs typeface="Times New Roman"/>
                <a:sym typeface="Times New Roman"/>
                <a:hlinkClick r:id="rId3"/>
              </a:rPr>
              <a:t>https://inventwithscratch.com/book3/</a:t>
            </a:r>
            <a:r>
              <a:rPr lang="en" sz="1400" b="1">
                <a:latin typeface="Times New Roman"/>
                <a:ea typeface="Times New Roman"/>
                <a:cs typeface="Times New Roman"/>
                <a:sym typeface="Times New Roman"/>
              </a:rPr>
              <a:t>     </a:t>
            </a:r>
            <a:r>
              <a:rPr lang="en" sz="1300" b="1" u="sng">
                <a:latin typeface="Times New Roman"/>
                <a:ea typeface="Times New Roman"/>
                <a:cs typeface="Times New Roman"/>
                <a:sym typeface="Times New Roman"/>
                <a:hlinkClick r:id="rId4"/>
              </a:rPr>
              <a:t>https://scratch.mi.edu/users/AlSweigart/</a:t>
            </a:r>
            <a:r>
              <a:rPr lang="en" sz="1300" b="1">
                <a:latin typeface="Times New Roman"/>
                <a:ea typeface="Times New Roman"/>
                <a:cs typeface="Times New Roman"/>
                <a:sym typeface="Times New Roman"/>
              </a:rPr>
              <a:t>   </a:t>
            </a:r>
            <a:r>
              <a:rPr lang="en" sz="1400" b="1" u="sng">
                <a:solidFill>
                  <a:schemeClr val="dk1"/>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https://nostarch.com/scratch3playground</a:t>
            </a:r>
            <a:r>
              <a:rPr lang="en" sz="1400">
                <a:solidFill>
                  <a:schemeClr val="dk1"/>
                </a:solidFill>
              </a:rPr>
              <a:t> </a:t>
            </a:r>
            <a:endParaRPr sz="1300" b="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400" b="1">
              <a:latin typeface="Times New Roman"/>
              <a:ea typeface="Times New Roman"/>
              <a:cs typeface="Times New Roman"/>
              <a:sym typeface="Times New Roman"/>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d9d346207e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d9d346207e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Screenshot, does NOT have active links. However</a:t>
            </a:r>
            <a:r>
              <a:rPr lang="en">
                <a:solidFill>
                  <a:schemeClr val="dk1"/>
                </a:solidFill>
              </a:rPr>
              <a:t>, here is Chapter 3 </a:t>
            </a:r>
            <a:r>
              <a:rPr lang="en" u="sng">
                <a:solidFill>
                  <a:srgbClr val="0097A7"/>
                </a:solidFill>
                <a:hlinkClick r:id="rId3">
                  <a:extLst>
                    <a:ext uri="{A12FA001-AC4F-418D-AE19-62706E023703}">
                      <ahyp:hlinkClr xmlns:ahyp="http://schemas.microsoft.com/office/drawing/2018/hyperlinkcolor" val="tx"/>
                    </a:ext>
                  </a:extLst>
                </a:hlinkClick>
              </a:rPr>
              <a:t>https://inventwithscratch.com/book/chapter3.html</a:t>
            </a:r>
            <a:r>
              <a:rPr lang="en">
                <a:solidFill>
                  <a:schemeClr val="dk1"/>
                </a:solidFill>
              </a:rPr>
              <a:t>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d0af8dc37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d0af8dc37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d6239ecdc7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d6239ecdc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cd1460f74a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cd1460f74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d72595e27a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d72595e27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d140226b1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d140226b1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u="sng">
                <a:solidFill>
                  <a:srgbClr val="0097A7"/>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https://medium.com/scratchteam-blog</a:t>
            </a:r>
            <a:endParaRPr sz="140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140226b13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140226b1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u="sng">
                <a:solidFill>
                  <a:srgbClr val="0097A7"/>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https://twitter.com/scratchpals</a:t>
            </a:r>
            <a:endParaRPr sz="140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d140226b13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d140226b1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d829a00e1f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d829a00e1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https://twitter.com/Codeorg</a:t>
            </a:r>
            <a:r>
              <a:rPr lang="en"/>
              <a:t>    </a:t>
            </a:r>
            <a:r>
              <a:rPr lang="en" sz="1400">
                <a:solidFill>
                  <a:schemeClr val="dk1"/>
                </a:solidFill>
              </a:rPr>
              <a:t>https://twitter.com/Teachcode</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d140226b1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d140226b1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https://twitter.com/ScratchJr</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829a00e1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829a00e1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u="sng">
                <a:solidFill>
                  <a:schemeClr val="hlink"/>
                </a:solidFill>
                <a:hlinkClick r:id="rId3"/>
              </a:rPr>
              <a:t>https://twitter.com/HGSE_CCL</a:t>
            </a:r>
            <a:r>
              <a:rPr lang="en" sz="1400">
                <a:solidFill>
                  <a:schemeClr val="dk1"/>
                </a:solidFill>
              </a:rPr>
              <a:t>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d829a00e1f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d829a00e1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Times New Roman"/>
                <a:ea typeface="Times New Roman"/>
                <a:cs typeface="Times New Roman"/>
                <a:sym typeface="Times New Roman"/>
              </a:rPr>
              <a:t>Mitch Resnick Scratch Creator </a:t>
            </a:r>
            <a:r>
              <a:rPr lang="en" sz="1400" b="1">
                <a:solidFill>
                  <a:schemeClr val="dk1"/>
                </a:solidFill>
                <a:latin typeface="Times New Roman"/>
                <a:ea typeface="Times New Roman"/>
                <a:cs typeface="Times New Roman"/>
                <a:sym typeface="Times New Roman"/>
              </a:rPr>
              <a:t>https://twitter.com/mres</a:t>
            </a:r>
            <a:endParaRPr sz="1400">
              <a:latin typeface="Times New Roman"/>
              <a:ea typeface="Times New Roman"/>
              <a:cs typeface="Times New Roman"/>
              <a:sym typeface="Times New Roman"/>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d88947f6b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d88947f6b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d6239ecdc7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d6239ecdc7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d88947f6b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d88947f6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d624370307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d62437030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8ed726b1d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d8ed726b1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9a82119d0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9a82119d0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a:t>
            </a:r>
            <a:r>
              <a:rPr lang="en" u="sng">
                <a:solidFill>
                  <a:schemeClr val="hlink"/>
                </a:solidFill>
                <a:hlinkClick r:id="rId3"/>
              </a:rPr>
              <a:t>https://en.scratch-wiki.info/wiki/File:Logo.png#filelinks</a:t>
            </a:r>
            <a:r>
              <a:rPr lang="en"/>
              <a:t>     </a:t>
            </a:r>
            <a:r>
              <a:rPr lang="en" u="sng">
                <a:solidFill>
                  <a:schemeClr val="hlink"/>
                </a:solidFill>
                <a:hlinkClick r:id="rId4"/>
              </a:rPr>
              <a:t>https://en.scratch-wiki.info/wiki/Scratch_Media</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8ed726b1d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8ed726b1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d8ed726b1d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d8ed726b1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d8ed726b1d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d8ed726b1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8ed726b1d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8ed726b1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8ed726b1d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d8ed726b1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d8ed726b1d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d8ed726b1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r>
              <a:rPr lang="en" u="sng">
                <a:solidFill>
                  <a:schemeClr val="hlink"/>
                </a:solidFill>
                <a:hlinkClick r:id="rId3"/>
              </a:rPr>
              <a:t>https://scratch.mit.edu/educators/faq</a:t>
            </a:r>
            <a:r>
              <a:rPr lang="en"/>
              <a:t>   </a:t>
            </a:r>
            <a:r>
              <a:rPr lang="en" u="sng">
                <a:solidFill>
                  <a:schemeClr val="hlink"/>
                </a:solidFill>
                <a:hlinkClick r:id="rId4"/>
              </a:rPr>
              <a:t>https://scratch.mit.edu/educators/faq#student-accounts</a:t>
            </a:r>
            <a:r>
              <a:rPr lang="en"/>
              <a:t>   </a:t>
            </a:r>
            <a:r>
              <a:rPr lang="en" u="sng">
                <a:solidFill>
                  <a:schemeClr val="hlink"/>
                </a:solidFill>
                <a:hlinkClick r:id="rId5"/>
              </a:rPr>
              <a:t>https://scratch.mit.edu/educators/faq#community</a:t>
            </a:r>
            <a:r>
              <a:rPr lang="en"/>
              <a:t> </a:t>
            </a:r>
            <a:r>
              <a:rPr lang="en" u="sng">
                <a:solidFill>
                  <a:schemeClr val="hlink"/>
                </a:solidFill>
                <a:hlinkClick r:id="rId6"/>
              </a:rPr>
              <a:t>https://scratch.mit.edu/educators/#teacher-accounts</a:t>
            </a:r>
            <a:r>
              <a:rPr lang="en"/>
              <a:t>  </a:t>
            </a:r>
            <a:r>
              <a:rPr lang="en" u="sng">
                <a:solidFill>
                  <a:schemeClr val="hlink"/>
                </a:solidFill>
                <a:hlinkClick r:id="rId7"/>
              </a:rPr>
              <a:t>https://scratch.mit.edu/educators/</a:t>
            </a:r>
            <a:r>
              <a:rPr lang="en"/>
              <a:t>   </a:t>
            </a:r>
            <a:r>
              <a:rPr lang="en" u="sng">
                <a:solidFill>
                  <a:schemeClr val="hlink"/>
                </a:solidFill>
                <a:hlinkClick r:id="rId8"/>
              </a:rPr>
              <a:t>https://resources.scratch.mit.edu/www/guides/en/scratch-teacher-accounts-guide.pdf</a:t>
            </a:r>
            <a:r>
              <a:rPr lang="en"/>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d8ed726b1d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8ed726b1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Screenshot from </a:t>
            </a:r>
            <a:r>
              <a:rPr lang="en" u="sng">
                <a:solidFill>
                  <a:schemeClr val="hlink"/>
                </a:solidFill>
                <a:hlinkClick r:id="rId3"/>
              </a:rPr>
              <a:t>https://scratch.mit.edu/educators/</a:t>
            </a: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d8ed726b1d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d8ed726b1d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https://scratch.mit.edu/download</a:t>
            </a:r>
            <a:r>
              <a:rPr lang="en"/>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d9a82119d0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d9a82119d0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https://download.scratch.mit.edu/scratch2download/</a:t>
            </a:r>
            <a:r>
              <a:rPr lang="en"/>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8ed726b1d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d8ed726b1d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https://scratch.mit.edu/projects/editor/?tutorial=getStarted</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d6137ac5b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d6137ac5b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3"/>
              </a:rPr>
              <a:t>https://www.facebook.com/groups/TeachingwithScratch/about</a:t>
            </a:r>
            <a:r>
              <a:rPr lang="en"/>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d7b7aa0e1f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d7b7aa0e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d9a82119d0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d9a82119d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da484ea46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da484ea46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a484ea468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a484ea46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da484ea468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da484ea46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da484ea468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da484ea46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da484ea468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da484ea46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da484ea468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da484ea46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u="sng">
                <a:solidFill>
                  <a:schemeClr val="hlink"/>
                </a:solidFill>
                <a:latin typeface="Times New Roman"/>
                <a:ea typeface="Times New Roman"/>
                <a:cs typeface="Times New Roman"/>
                <a:sym typeface="Times New Roman"/>
                <a:hlinkClick r:id="rId3"/>
              </a:rPr>
              <a:t>https://scratch.mit.edu/explore/projects/all/</a:t>
            </a:r>
            <a:r>
              <a:rPr lang="en" sz="1400" b="1">
                <a:solidFill>
                  <a:schemeClr val="dk1"/>
                </a:solidFill>
                <a:latin typeface="Times New Roman"/>
                <a:ea typeface="Times New Roman"/>
                <a:cs typeface="Times New Roman"/>
                <a:sym typeface="Times New Roman"/>
              </a:rPr>
              <a: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da484ea468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da484ea46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d8ed726b1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d8ed726b1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c68e047a7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c68e047a7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d7b7aa0e1f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d7b7aa0e1f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d7b7aa0e1f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d7b7aa0e1f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https://en.scratch-wiki.info/wiki/Creative_Commons_License</a:t>
            </a:r>
            <a:r>
              <a:rPr lang="en"/>
              <a:t>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d9a82119d0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d9a82119d0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d9a82119d0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d9a82119d0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d9a82119d0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d9a82119d0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d9a82119d0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d9a82119d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d9a82119d0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d9a82119d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a484ea468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a484ea46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d7b7aa0e1f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d7b7aa0e1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d7b7aa0e1f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d7b7aa0e1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d8ed726b1d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d8ed726b1d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d7b7aa0e1f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d7b7aa0e1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d7b7aa0e1f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d7b7aa0e1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d8ed726b1d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d8ed726b1d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u="sng">
                <a:solidFill>
                  <a:schemeClr val="hlink"/>
                </a:solidFill>
                <a:latin typeface="Times New Roman"/>
                <a:ea typeface="Times New Roman"/>
                <a:cs typeface="Times New Roman"/>
                <a:sym typeface="Times New Roman"/>
                <a:hlinkClick r:id="rId3"/>
              </a:rPr>
              <a:t>https://scratch.mit.edu/ideas</a:t>
            </a:r>
            <a:r>
              <a:rPr lang="en" sz="1400" b="1">
                <a:latin typeface="Times New Roman"/>
                <a:ea typeface="Times New Roman"/>
                <a:cs typeface="Times New Roman"/>
                <a:sym typeface="Times New Roman"/>
              </a:rPr>
              <a:t>    </a:t>
            </a:r>
            <a:r>
              <a:rPr lang="en" sz="1400" b="1" u="sng">
                <a:solidFill>
                  <a:schemeClr val="hlink"/>
                </a:solidFill>
                <a:latin typeface="Times New Roman"/>
                <a:ea typeface="Times New Roman"/>
                <a:cs typeface="Times New Roman"/>
                <a:sym typeface="Times New Roman"/>
                <a:hlinkClick r:id="rId4"/>
              </a:rPr>
              <a:t>https://scratch.mit.edu/starter-projects</a:t>
            </a:r>
            <a:r>
              <a:rPr lang="en" sz="1400" b="1">
                <a:latin typeface="Times New Roman"/>
                <a:ea typeface="Times New Roman"/>
                <a:cs typeface="Times New Roman"/>
                <a:sym typeface="Times New Roman"/>
              </a:rPr>
              <a:t> </a:t>
            </a:r>
            <a:endParaRPr sz="1400" b="1">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d9a82119d0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d9a82119d0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d8ed726b1d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d8ed726b1d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d7b7aa0e1f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d7b7aa0e1f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d8ed726b1d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d8ed726b1d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hlinkClick r:id="rId3">
                  <a:extLst>
                    <a:ext uri="{A12FA001-AC4F-418D-AE19-62706E023703}">
                      <ahyp:hlinkClr xmlns:ahyp="http://schemas.microsoft.com/office/drawing/2018/hyperlinkcolor" val="tx"/>
                    </a:ext>
                  </a:extLst>
                </a:hlinkClick>
              </a:rPr>
              <a:t>https://scratch.mit.edu/projects/editor/?tutorial=getStarted</a:t>
            </a:r>
            <a:r>
              <a:rPr lang="en">
                <a:solidFill>
                  <a:schemeClr val="dk1"/>
                </a:solidFill>
              </a:rPr>
              <a:t>  </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d7b7aa0e1f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d7b7aa0e1f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Imagine a World Coding Cards: </a:t>
            </a:r>
            <a:r>
              <a:rPr lang="en" u="sng">
                <a:solidFill>
                  <a:schemeClr val="hlink"/>
                </a:solidFill>
                <a:hlinkClick r:id="rId3"/>
              </a:rPr>
              <a:t>https://resources.scratch.mit.edu/www/cards/en/imagine-cards.pdf</a:t>
            </a:r>
            <a:r>
              <a:rPr lang="en"/>
              <a:t> (20 cards)</a:t>
            </a:r>
            <a:endParaRPr/>
          </a:p>
          <a:p>
            <a:pPr marL="0" lvl="0" indent="0" algn="l" rtl="0">
              <a:spcBef>
                <a:spcPts val="0"/>
              </a:spcBef>
              <a:spcAft>
                <a:spcPts val="0"/>
              </a:spcAft>
              <a:buNone/>
            </a:pPr>
            <a:r>
              <a:rPr lang="en"/>
              <a:t>Imagine a World Educator Guide: </a:t>
            </a:r>
            <a:r>
              <a:rPr lang="en" u="sng">
                <a:solidFill>
                  <a:schemeClr val="hlink"/>
                </a:solidFill>
                <a:hlinkClick r:id="rId4"/>
              </a:rPr>
              <a:t>https://resources.scratch.mit.edu/www/guides/en/ImagineGuide.pdf</a:t>
            </a:r>
            <a:r>
              <a:rPr lang="en"/>
              <a:t> (4 pages)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d7b7aa0e1f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d7b7aa0e1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Animate a Name (Coding cards &amp; Educator Guide)  Create a Story (Coding cards &amp; Educator Guide)  Make a Chase Game (Coding cards &amp; Educator Guide)</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d7b7aa0e1f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d7b7aa0e1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Imagine a World (Coding cards &amp; Educator Guide) Make Music (Coding cards &amp; Educator Guide)  Animate a Character </a:t>
            </a:r>
            <a:r>
              <a:rPr lang="en">
                <a:solidFill>
                  <a:schemeClr val="dk1"/>
                </a:solidFill>
              </a:rPr>
              <a:t>(Coding cards &amp; Educator Guide)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d9a82119d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d9a82119d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d7b7aa0e1f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d7b7aa0e1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it Fly (Coding cards &amp; Educator Guide)   Pong Game (Coding cards &amp; Educator Guide) Video Sensing </a:t>
            </a:r>
            <a:r>
              <a:rPr lang="en">
                <a:solidFill>
                  <a:schemeClr val="dk1"/>
                </a:solidFill>
              </a:rPr>
              <a:t>(Coding cards &amp; Educator Guide)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d7b7aa0e1f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d7b7aa0e1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7b7aa0e1f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d7b7aa0e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d7b7aa0e1f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d7b7aa0e1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da484ea46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da484ea46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u="sng">
                <a:solidFill>
                  <a:schemeClr val="hlink"/>
                </a:solidFill>
                <a:latin typeface="Times New Roman"/>
                <a:ea typeface="Times New Roman"/>
                <a:cs typeface="Times New Roman"/>
                <a:sym typeface="Times New Roman"/>
                <a:hlinkClick r:id="rId3"/>
              </a:rPr>
              <a:t>https://scratch.mit.edu/starter-projects</a:t>
            </a:r>
            <a:r>
              <a:rPr lang="en" sz="1400" b="1">
                <a:latin typeface="Times New Roman"/>
                <a:ea typeface="Times New Roman"/>
                <a:cs typeface="Times New Roman"/>
                <a:sym typeface="Times New Roman"/>
              </a:rPr>
              <a:t> </a:t>
            </a:r>
            <a:r>
              <a:rPr lang="en"/>
              <a:t>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d7b7aa0e1f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d7b7aa0e1f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Francais is selected then this link will go to this screen </a:t>
            </a:r>
            <a:r>
              <a:rPr lang="en" u="sng">
                <a:solidFill>
                  <a:schemeClr val="hlink"/>
                </a:solidFill>
                <a:hlinkClick r:id="rId3"/>
              </a:rPr>
              <a:t>https://scratch.mit.edu/starter-projects</a:t>
            </a:r>
            <a:r>
              <a:rPr lang="en"/>
              <a:t>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d7b7aa0e1f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d7b7aa0e1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https://scratch.mit.edu/projects/10128067/</a:t>
            </a:r>
            <a:r>
              <a:rPr lang="en"/>
              <a:t>  </a:t>
            </a:r>
            <a:r>
              <a:rPr lang="en" u="sng">
                <a:solidFill>
                  <a:schemeClr val="hlink"/>
                </a:solidFill>
                <a:hlinkClick r:id="rId4"/>
              </a:rPr>
              <a:t>https://scratch.mit.edu/projects/10015059/</a:t>
            </a:r>
            <a:r>
              <a:rPr lang="en"/>
              <a:t> </a:t>
            </a:r>
            <a:r>
              <a:rPr lang="en" u="sng">
                <a:solidFill>
                  <a:schemeClr val="hlink"/>
                </a:solidFill>
                <a:hlinkClick r:id="rId5"/>
              </a:rPr>
              <a:t>https://scratch.mit.edu/projects/10015060/</a:t>
            </a:r>
            <a:r>
              <a:rPr lang="en"/>
              <a:t>  </a:t>
            </a:r>
            <a:r>
              <a:rPr lang="en" u="sng">
                <a:solidFill>
                  <a:schemeClr val="hlink"/>
                </a:solidFill>
                <a:hlinkClick r:id="rId6"/>
              </a:rPr>
              <a:t>https://scratch.mit.edu/projects/11806234/</a:t>
            </a:r>
            <a:r>
              <a:rPr lang="en"/>
              <a:t> (top row)</a:t>
            </a:r>
            <a:endParaRPr/>
          </a:p>
          <a:p>
            <a:pPr marL="0" lvl="0" indent="0" algn="l" rtl="0">
              <a:spcBef>
                <a:spcPts val="0"/>
              </a:spcBef>
              <a:spcAft>
                <a:spcPts val="0"/>
              </a:spcAft>
              <a:buNone/>
            </a:pPr>
            <a:r>
              <a:rPr lang="en" u="sng">
                <a:solidFill>
                  <a:schemeClr val="hlink"/>
                </a:solidFill>
                <a:hlinkClick r:id="rId7"/>
              </a:rPr>
              <a:t>https://scratch.mit.edu/projects/10128515/</a:t>
            </a:r>
            <a:r>
              <a:rPr lang="en"/>
              <a:t>  </a:t>
            </a:r>
            <a:r>
              <a:rPr lang="en" u="sng">
                <a:solidFill>
                  <a:schemeClr val="hlink"/>
                </a:solidFill>
                <a:hlinkClick r:id="rId8"/>
              </a:rPr>
              <a:t>https://scratch.mit.edu/projects/10128431/</a:t>
            </a:r>
            <a:r>
              <a:rPr lang="en"/>
              <a:t>  </a:t>
            </a:r>
            <a:r>
              <a:rPr lang="en" u="sng">
                <a:solidFill>
                  <a:schemeClr val="hlink"/>
                </a:solidFill>
                <a:hlinkClick r:id="rId9"/>
              </a:rPr>
              <a:t>https://scratch.mit.edu/projects/10128368/</a:t>
            </a:r>
            <a:r>
              <a:rPr lang="en"/>
              <a:t> </a:t>
            </a:r>
            <a:r>
              <a:rPr lang="en" u="sng">
                <a:solidFill>
                  <a:schemeClr val="hlink"/>
                </a:solidFill>
                <a:hlinkClick r:id="rId10"/>
              </a:rPr>
              <a:t>https://scratch.mit.edu/projects/11656680/</a:t>
            </a:r>
            <a:r>
              <a:rPr lang="en"/>
              <a:t> (bottom row)</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d7b7aa0e1f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d7b7aa0e1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https://scratch.mit.edu/projects/10015857/</a:t>
            </a:r>
            <a:r>
              <a:rPr lang="en"/>
              <a:t>  </a:t>
            </a:r>
            <a:r>
              <a:rPr lang="en" u="sng">
                <a:solidFill>
                  <a:schemeClr val="hlink"/>
                </a:solidFill>
                <a:hlinkClick r:id="rId4"/>
              </a:rPr>
              <a:t>https://scratch.mit.edu/projects/11829803/</a:t>
            </a:r>
            <a:r>
              <a:rPr lang="en"/>
              <a:t> </a:t>
            </a:r>
            <a:r>
              <a:rPr lang="en" u="sng">
                <a:solidFill>
                  <a:schemeClr val="hlink"/>
                </a:solidFill>
                <a:hlinkClick r:id="rId5"/>
              </a:rPr>
              <a:t>https://scratch.mit.edu/projects/10007296/</a:t>
            </a:r>
            <a:r>
              <a:rPr lang="en"/>
              <a:t> </a:t>
            </a:r>
            <a:r>
              <a:rPr lang="en" u="sng">
                <a:solidFill>
                  <a:schemeClr val="hlink"/>
                </a:solidFill>
                <a:hlinkClick r:id="rId6"/>
              </a:rPr>
              <a:t>https://scratch.mit.edu/projects/11641125/</a:t>
            </a:r>
            <a:r>
              <a:rPr lang="en"/>
              <a:t> (top row)</a:t>
            </a:r>
            <a:endParaRPr/>
          </a:p>
          <a:p>
            <a:pPr marL="0" lvl="0" indent="0" algn="l" rtl="0">
              <a:spcBef>
                <a:spcPts val="0"/>
              </a:spcBef>
              <a:spcAft>
                <a:spcPts val="0"/>
              </a:spcAft>
              <a:buNone/>
            </a:pPr>
            <a:r>
              <a:rPr lang="en" u="sng">
                <a:solidFill>
                  <a:schemeClr val="hlink"/>
                </a:solidFill>
                <a:hlinkClick r:id="rId7"/>
              </a:rPr>
              <a:t>https://scratch.mit.edu/projects/10015792/</a:t>
            </a:r>
            <a:r>
              <a:rPr lang="en"/>
              <a:t> </a:t>
            </a:r>
            <a:r>
              <a:rPr lang="en" u="sng">
                <a:solidFill>
                  <a:schemeClr val="hlink"/>
                </a:solidFill>
                <a:hlinkClick r:id="rId8"/>
              </a:rPr>
              <a:t>https://scratch.mit.edu/projects/10012676/</a:t>
            </a:r>
            <a:r>
              <a:rPr lang="en"/>
              <a:t>  </a:t>
            </a:r>
            <a:r>
              <a:rPr lang="en" u="sng">
                <a:solidFill>
                  <a:schemeClr val="hlink"/>
                </a:solidFill>
                <a:hlinkClick r:id="rId9"/>
              </a:rPr>
              <a:t>https://scratch.mit.edu/projects/10128483/</a:t>
            </a:r>
            <a:r>
              <a:rPr lang="en"/>
              <a:t> </a:t>
            </a:r>
            <a:r>
              <a:rPr lang="en" u="sng">
                <a:solidFill>
                  <a:schemeClr val="hlink"/>
                </a:solidFill>
                <a:hlinkClick r:id="rId10"/>
              </a:rPr>
              <a:t>https://scratch.mit.edu/projects/11640429/</a:t>
            </a:r>
            <a:r>
              <a:rPr lang="en"/>
              <a:t> (bottom row)</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d7b7aa0e1f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d7b7aa0e1f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https://scratch.mit.edu/projects/10014866/</a:t>
            </a:r>
            <a:r>
              <a:rPr lang="en"/>
              <a:t> </a:t>
            </a:r>
            <a:r>
              <a:rPr lang="en" u="sng">
                <a:solidFill>
                  <a:schemeClr val="hlink"/>
                </a:solidFill>
                <a:hlinkClick r:id="rId4"/>
              </a:rPr>
              <a:t>https://scratch.mit.edu/projects/10063757/</a:t>
            </a:r>
            <a:r>
              <a:rPr lang="en"/>
              <a:t>  </a:t>
            </a:r>
            <a:r>
              <a:rPr lang="en" u="sng">
                <a:solidFill>
                  <a:schemeClr val="hlink"/>
                </a:solidFill>
                <a:hlinkClick r:id="rId5"/>
              </a:rPr>
              <a:t>https://scratch.mit.edu/projects/10128197/</a:t>
            </a:r>
            <a:r>
              <a:rPr lang="en"/>
              <a:t>  </a:t>
            </a:r>
            <a:r>
              <a:rPr lang="en" u="sng">
                <a:solidFill>
                  <a:schemeClr val="hlink"/>
                </a:solidFill>
                <a:hlinkClick r:id="rId6"/>
              </a:rPr>
              <a:t>https://scratch.mit.edu/projects/11804271/</a:t>
            </a:r>
            <a:r>
              <a:rPr lang="en"/>
              <a:t> (top row)</a:t>
            </a:r>
            <a:endParaRPr/>
          </a:p>
          <a:p>
            <a:pPr marL="0" lvl="0" indent="0" algn="l" rtl="0">
              <a:spcBef>
                <a:spcPts val="0"/>
              </a:spcBef>
              <a:spcAft>
                <a:spcPts val="0"/>
              </a:spcAft>
              <a:buNone/>
            </a:pPr>
            <a:r>
              <a:rPr lang="en" u="sng">
                <a:solidFill>
                  <a:schemeClr val="hlink"/>
                </a:solidFill>
                <a:hlinkClick r:id="rId7"/>
              </a:rPr>
              <a:t>https://scratch.mit.edu/projects/10128168/</a:t>
            </a:r>
            <a:r>
              <a:rPr lang="en"/>
              <a:t>  </a:t>
            </a:r>
            <a:r>
              <a:rPr lang="en" u="sng">
                <a:solidFill>
                  <a:schemeClr val="hlink"/>
                </a:solidFill>
                <a:hlinkClick r:id="rId8"/>
              </a:rPr>
              <a:t>https://scratch.mit.edu/projects/10128119/</a:t>
            </a:r>
            <a:r>
              <a:rPr lang="en"/>
              <a:t>  </a:t>
            </a:r>
            <a:r>
              <a:rPr lang="en" u="sng">
                <a:solidFill>
                  <a:schemeClr val="hlink"/>
                </a:solidFill>
                <a:hlinkClick r:id="rId9"/>
              </a:rPr>
              <a:t>https://scratch.mit.edu/projects/10123832/</a:t>
            </a:r>
            <a:r>
              <a:rPr lang="en"/>
              <a:t>  </a:t>
            </a:r>
            <a:r>
              <a:rPr lang="en" u="sng">
                <a:solidFill>
                  <a:schemeClr val="hlink"/>
                </a:solidFill>
                <a:hlinkClick r:id="rId10"/>
              </a:rPr>
              <a:t>https://scratch.mit.edu/projects/10015802/</a:t>
            </a:r>
            <a:r>
              <a:rPr lang="en"/>
              <a:t> (bottom row)</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d7b7aa0e1f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d7b7aa0e1f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https://resources.scratch.mit.edu/www/cards/en/scratch-cards-all.pdf</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da484ea468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da484ea468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d7b7aa0e1f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d7b7aa0e1f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d7b7aa0e1f_0_7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d7b7aa0e1f_0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d7b7aa0e1f_0_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d7b7aa0e1f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d7b7aa0e1f_0_4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d7b7aa0e1f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d7b7aa0e1f_0_4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d7b7aa0e1f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d7b7aa0e1f_0_5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d7b7aa0e1f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d7b7aa0e1f_0_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d7b7aa0e1f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d7b7aa0e1f_0_5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d7b7aa0e1f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d7b7aa0e1f_0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d7b7aa0e1f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7b7aa0e1f_0_5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d7b7aa0e1f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da484ea468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da484ea468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7b7aa0e1f_0_5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7b7aa0e1f_0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d7b7aa0e1f_0_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d7b7aa0e1f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d6137ac5b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d6137ac5b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d7b7aa0e1f_0_5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d7b7aa0e1f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d7b7aa0e1f_0_5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d7b7aa0e1f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d7b7aa0e1f_0_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d7b7aa0e1f_0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https://gettingunstuck.gse.harvard.edu/</a:t>
            </a:r>
            <a:r>
              <a:rPr lang="en"/>
              <a:t> </a:t>
            </a:r>
            <a:r>
              <a:rPr lang="en" u="sng">
                <a:solidFill>
                  <a:schemeClr val="hlink"/>
                </a:solidFill>
                <a:hlinkClick r:id="rId4"/>
              </a:rPr>
              <a:t>https://gettingunstuck.gse.harvard.edu/about</a:t>
            </a:r>
            <a:r>
              <a:rPr lang="en"/>
              <a:t>  </a:t>
            </a:r>
            <a:r>
              <a:rPr lang="en" u="sng">
                <a:solidFill>
                  <a:schemeClr val="hlink"/>
                </a:solidFill>
                <a:hlinkClick r:id="rId5"/>
              </a:rPr>
              <a:t>https://gettingunstuck.gse.harvard.edu/prompts</a:t>
            </a:r>
            <a:r>
              <a:rPr lang="en"/>
              <a:t> </a:t>
            </a:r>
            <a:r>
              <a:rPr lang="en" u="sng">
                <a:solidFill>
                  <a:schemeClr val="hlink"/>
                </a:solidFill>
                <a:hlinkClick r:id="rId6"/>
              </a:rPr>
              <a:t>https://gettingunstuck.gse.harvard.edu/strategies</a:t>
            </a:r>
            <a:r>
              <a:rPr lang="en"/>
              <a:t>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d7b7aa0e1f_0_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d7b7aa0e1f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https://lcl.media.mit.edu/</a:t>
            </a:r>
            <a:r>
              <a:rPr lang="en"/>
              <a:t>   </a:t>
            </a:r>
            <a:r>
              <a:rPr lang="en" u="sng">
                <a:solidFill>
                  <a:schemeClr val="hlink"/>
                </a:solidFill>
                <a:hlinkClick r:id="rId4"/>
              </a:rPr>
              <a:t>https://lcl.media.mit.edu/learn-more/</a:t>
            </a:r>
            <a:r>
              <a:rPr lang="en"/>
              <a:t>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d7b7aa0e1f_0_5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d7b7aa0e1f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https://creativecomputing.gse.harvard.edu/guide/index.html</a:t>
            </a:r>
            <a:r>
              <a:rPr lang="en"/>
              <a:t>  </a:t>
            </a:r>
            <a:r>
              <a:rPr lang="en" u="sng">
                <a:solidFill>
                  <a:schemeClr val="hlink"/>
                </a:solidFill>
                <a:hlinkClick r:id="rId4"/>
              </a:rPr>
              <a:t>https://creativecomputing.gse.harvard.edu/guide/curriculum.html</a:t>
            </a:r>
            <a:r>
              <a:rPr lang="en"/>
              <a:t> </a:t>
            </a:r>
            <a:r>
              <a:rPr lang="en" u="sng">
                <a:solidFill>
                  <a:schemeClr val="hlink"/>
                </a:solidFill>
                <a:hlinkClick r:id="rId5"/>
              </a:rPr>
              <a:t>https://creativecomputing.gse.harvard.edu/guide/about.html</a:t>
            </a:r>
            <a:r>
              <a:rPr lang="en"/>
              <a:t>     </a:t>
            </a:r>
            <a:r>
              <a:rPr lang="en" u="sng">
                <a:solidFill>
                  <a:schemeClr val="hlink"/>
                </a:solidFill>
                <a:hlinkClick r:id="rId6"/>
              </a:rPr>
              <a:t>https://scratched.gse.harvard.edu/ct/</a:t>
            </a:r>
            <a:r>
              <a:rPr lang="en"/>
              <a:t>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d7b7aa0e1f_0_5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d7b7aa0e1f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d7b7aa0e1f_0_5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d7b7aa0e1f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da484ea468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da484ea46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u="sng">
                <a:solidFill>
                  <a:schemeClr val="hlink"/>
                </a:solidFill>
                <a:highlight>
                  <a:srgbClr val="FFFFFF"/>
                </a:highlight>
                <a:latin typeface="Times New Roman"/>
                <a:ea typeface="Times New Roman"/>
                <a:cs typeface="Times New Roman"/>
                <a:sym typeface="Times New Roman"/>
                <a:hlinkClick r:id="rId3"/>
              </a:rPr>
              <a:t>https://en.scratch-wiki.info/wiki/Scratch_in_Many_Languages</a:t>
            </a:r>
            <a:r>
              <a:rPr lang="en" sz="1400" b="1">
                <a:solidFill>
                  <a:schemeClr val="dk1"/>
                </a:solidFill>
                <a:highlight>
                  <a:srgbClr val="FFFFFF"/>
                </a:highlight>
                <a:latin typeface="Times New Roman"/>
                <a:ea typeface="Times New Roman"/>
                <a:cs typeface="Times New Roman"/>
                <a:sym typeface="Times New Roman"/>
              </a:rPr>
              <a:t> </a:t>
            </a:r>
            <a:endParaRPr sz="1400" b="1">
              <a:latin typeface="Times New Roman"/>
              <a:ea typeface="Times New Roman"/>
              <a:cs typeface="Times New Roman"/>
              <a:sym typeface="Times New Roman"/>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d7b7aa0e1f_0_5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d7b7aa0e1f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u="sng">
                <a:solidFill>
                  <a:srgbClr val="050505"/>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bit.ly/ScratchPals</a:t>
            </a:r>
            <a:r>
              <a:rPr lang="en">
                <a:solidFill>
                  <a:srgbClr val="050505"/>
                </a:solidFill>
              </a:rPr>
              <a:t>    </a:t>
            </a:r>
            <a:r>
              <a:rPr lang="en" u="sng">
                <a:solidFill>
                  <a:schemeClr val="hlink"/>
                </a:solidFill>
                <a:hlinkClick r:id="rId4"/>
              </a:rPr>
              <a:t>https://sites.google.com/view/scratchpals/home</a:t>
            </a:r>
            <a:r>
              <a:rPr lang="en">
                <a:solidFill>
                  <a:srgbClr val="050505"/>
                </a:solidFill>
              </a:rPr>
              <a:t> </a:t>
            </a:r>
            <a:endParaRPr>
              <a:solidFill>
                <a:srgbClr val="050505"/>
              </a:solidFill>
            </a:endParaRPr>
          </a:p>
          <a:p>
            <a:pPr marL="0" lvl="0" indent="0" algn="l" rtl="0">
              <a:spcBef>
                <a:spcPts val="0"/>
              </a:spcBef>
              <a:spcAft>
                <a:spcPts val="0"/>
              </a:spcAft>
              <a:buNone/>
            </a:pPr>
            <a:r>
              <a:rPr lang="en" sz="900">
                <a:solidFill>
                  <a:srgbClr val="212121"/>
                </a:solidFill>
                <a:latin typeface="Montserrat"/>
                <a:ea typeface="Montserrat"/>
                <a:cs typeface="Montserrat"/>
                <a:sym typeface="Montserrat"/>
              </a:rPr>
              <a:t>ScratchPals logo and site graphics incorporate images from the Lifelong Kindergarten Group at MIT Media Lab and the Creative Computing Lab at the Harvard Graduate School of Education, as well as UNICEF and World's Largest Lesson.  Icons adapted from Freepik at www.flaticon.com.</a:t>
            </a:r>
            <a:endParaRPr>
              <a:solidFill>
                <a:srgbClr val="050505"/>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d7b7aa0e1f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d7b7aa0e1f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u="sng">
                <a:solidFill>
                  <a:schemeClr val="hlink"/>
                </a:solidFill>
                <a:latin typeface="Times New Roman"/>
                <a:ea typeface="Times New Roman"/>
                <a:cs typeface="Times New Roman"/>
                <a:sym typeface="Times New Roman"/>
                <a:hlinkClick r:id="rId3"/>
              </a:rPr>
              <a:t>https://twitter.com/kathleenfugle</a:t>
            </a:r>
            <a:r>
              <a:rPr lang="en" sz="1400" b="1">
                <a:latin typeface="Times New Roman"/>
                <a:ea typeface="Times New Roman"/>
                <a:cs typeface="Times New Roman"/>
                <a:sym typeface="Times New Roman"/>
              </a:rPr>
              <a:t>   </a:t>
            </a:r>
            <a:endParaRPr sz="1400" b="1">
              <a:latin typeface="Times New Roman"/>
              <a:ea typeface="Times New Roman"/>
              <a:cs typeface="Times New Roman"/>
              <a:sym typeface="Times New Roman"/>
            </a:endParaRPr>
          </a:p>
          <a:p>
            <a:pPr marL="0" lvl="0" indent="0" algn="l" rtl="0">
              <a:spcBef>
                <a:spcPts val="0"/>
              </a:spcBef>
              <a:spcAft>
                <a:spcPts val="0"/>
              </a:spcAft>
              <a:buNone/>
            </a:pPr>
            <a:r>
              <a:rPr lang="en" sz="1400" b="1">
                <a:latin typeface="Times New Roman"/>
                <a:ea typeface="Times New Roman"/>
                <a:cs typeface="Times New Roman"/>
                <a:sym typeface="Times New Roman"/>
              </a:rPr>
              <a:t>Scratch Pals Guide for Educators </a:t>
            </a:r>
            <a:r>
              <a:rPr lang="en" sz="1400" b="1" u="sng">
                <a:solidFill>
                  <a:schemeClr val="hlink"/>
                </a:solidFill>
                <a:latin typeface="Times New Roman"/>
                <a:ea typeface="Times New Roman"/>
                <a:cs typeface="Times New Roman"/>
                <a:sym typeface="Times New Roman"/>
                <a:hlinkClick r:id="rId4"/>
              </a:rPr>
              <a:t>https://docs.google.com/presentation/d/1TW7eof-RIZcj6YhSwpGS_rbyzDKtkJAFLXzxGfQ9584/present?slide=id.p</a:t>
            </a:r>
            <a:r>
              <a:rPr lang="en" sz="1400" b="1">
                <a:latin typeface="Times New Roman"/>
                <a:ea typeface="Times New Roman"/>
                <a:cs typeface="Times New Roman"/>
                <a:sym typeface="Times New Roman"/>
              </a:rPr>
              <a:t> </a:t>
            </a:r>
            <a:endParaRPr sz="1400" b="1">
              <a:latin typeface="Times New Roman"/>
              <a:ea typeface="Times New Roman"/>
              <a:cs typeface="Times New Roman"/>
              <a:sym typeface="Times New Roman"/>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d7b7aa0e1f_0_5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d7b7aa0e1f_0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u="sng">
                <a:solidFill>
                  <a:srgbClr val="0097A7"/>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https://sites.google.com/view/scratchpals/resources</a:t>
            </a:r>
            <a:r>
              <a:rPr lang="en" sz="1400" b="1">
                <a:solidFill>
                  <a:schemeClr val="dk1"/>
                </a:solidFill>
                <a:latin typeface="Times New Roman"/>
                <a:ea typeface="Times New Roman"/>
                <a:cs typeface="Times New Roman"/>
                <a:sym typeface="Times New Roman"/>
              </a:rPr>
              <a:t>  </a:t>
            </a:r>
            <a:endParaRPr sz="1400" b="1">
              <a:latin typeface="Times New Roman"/>
              <a:ea typeface="Times New Roman"/>
              <a:cs typeface="Times New Roman"/>
              <a:sym typeface="Times New Roman"/>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7b7aa0e1f_0_5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7b7aa0e1f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https://docs.google.com/document/d/1yoQgJ4KeTlXLqMNCHgbybpjygO0fzOvARnCaUBYKYTw/</a:t>
            </a:r>
            <a:r>
              <a:rPr lang="en"/>
              <a:t>   </a:t>
            </a:r>
            <a:endParaRPr/>
          </a:p>
          <a:p>
            <a:pPr marL="0" lvl="0" indent="0" algn="l" rtl="0">
              <a:spcBef>
                <a:spcPts val="0"/>
              </a:spcBef>
              <a:spcAft>
                <a:spcPts val="0"/>
              </a:spcAft>
              <a:buNone/>
            </a:pPr>
            <a:r>
              <a:rPr lang="en"/>
              <a:t>Kathleen Fuge @kathleenfugle 2020    </a:t>
            </a:r>
            <a:r>
              <a:rPr lang="en" u="sng">
                <a:solidFill>
                  <a:schemeClr val="hlink"/>
                </a:solidFill>
                <a:hlinkClick r:id="rId4"/>
              </a:rPr>
              <a:t>https://sites.google.com/view/scratchpals/home</a:t>
            </a:r>
            <a:r>
              <a:rPr lang="en"/>
              <a:t>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d7b7aa0e1f_0_5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d7b7aa0e1f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Kathleen Fugle @kathleenfugle 2020    https://sites.google.com/view/scratchpals/home</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d7b7aa0e1f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d7b7aa0e1f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Screenshot, no active links.  Go here -  </a:t>
            </a:r>
            <a:r>
              <a:rPr lang="en" sz="1400" b="1" u="sng">
                <a:solidFill>
                  <a:schemeClr val="hlink"/>
                </a:solidFill>
                <a:latin typeface="Times New Roman"/>
                <a:ea typeface="Times New Roman"/>
                <a:cs typeface="Times New Roman"/>
                <a:sym typeface="Times New Roman"/>
                <a:hlinkClick r:id="rId3"/>
              </a:rPr>
              <a:t>https://scratch.mit.edu/users/ScratchPals_create/studios/</a:t>
            </a:r>
            <a:r>
              <a:rPr lang="en" sz="1400" b="1">
                <a:latin typeface="Times New Roman"/>
                <a:ea typeface="Times New Roman"/>
                <a:cs typeface="Times New Roman"/>
                <a:sym typeface="Times New Roman"/>
              </a:rPr>
              <a:t>   </a:t>
            </a:r>
            <a:r>
              <a:rPr lang="en" sz="1400" b="1" u="sng">
                <a:solidFill>
                  <a:schemeClr val="hlink"/>
                </a:solidFill>
                <a:latin typeface="Times New Roman"/>
                <a:ea typeface="Times New Roman"/>
                <a:cs typeface="Times New Roman"/>
                <a:sym typeface="Times New Roman"/>
                <a:hlinkClick r:id="rId4"/>
              </a:rPr>
              <a:t>https://sites.google.com/view/scratchpals/home</a:t>
            </a:r>
            <a:r>
              <a:rPr lang="en" sz="1400" b="1">
                <a:latin typeface="Times New Roman"/>
                <a:ea typeface="Times New Roman"/>
                <a:cs typeface="Times New Roman"/>
                <a:sym typeface="Times New Roman"/>
              </a:rPr>
              <a:t> </a:t>
            </a:r>
            <a:endParaRPr sz="1400" b="1">
              <a:latin typeface="Times New Roman"/>
              <a:ea typeface="Times New Roman"/>
              <a:cs typeface="Times New Roman"/>
              <a:sym typeface="Times New Roman"/>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d7b7aa0e1f_0_6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d7b7aa0e1f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Screenshot, no active links.  Information is for 2021 calendar year.  See Website for timely and current information   </a:t>
            </a:r>
            <a:r>
              <a:rPr lang="en" u="sng">
                <a:solidFill>
                  <a:schemeClr val="hlink"/>
                </a:solidFill>
                <a:hlinkClick r:id="rId3"/>
              </a:rPr>
              <a:t>https://sites.google.com/view/scratchpals/home</a:t>
            </a:r>
            <a:r>
              <a:rPr lang="en"/>
              <a:t>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d7b7aa0e1f_0_6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d7b7aa0e1f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example Week 1 Studio </a:t>
            </a:r>
            <a:r>
              <a:rPr lang="en" u="sng">
                <a:solidFill>
                  <a:schemeClr val="hlink"/>
                </a:solidFill>
                <a:hlinkClick r:id="rId3"/>
              </a:rPr>
              <a:t>https://scratch.mit.edu/studios/27309144/</a:t>
            </a:r>
            <a:r>
              <a:rPr lang="en"/>
              <a:t> </a:t>
            </a:r>
            <a:endParaRPr/>
          </a:p>
          <a:p>
            <a:pPr marL="0" lvl="0" indent="0" algn="l" rtl="0">
              <a:spcBef>
                <a:spcPts val="0"/>
              </a:spcBef>
              <a:spcAft>
                <a:spcPts val="0"/>
              </a:spcAft>
              <a:buNone/>
            </a:pPr>
            <a:r>
              <a:rPr lang="en"/>
              <a:t>Wiki </a:t>
            </a:r>
            <a:r>
              <a:rPr lang="en" u="sng">
                <a:solidFill>
                  <a:schemeClr val="hlink"/>
                </a:solidFill>
                <a:hlinkClick r:id="rId4"/>
              </a:rPr>
              <a:t>https://en.scratch-wiki.info/wiki/Scratch_Camps</a:t>
            </a:r>
            <a:r>
              <a:rPr lang="en"/>
              <a:t>   Studio Scratch Camp Counselors </a:t>
            </a:r>
            <a:r>
              <a:rPr lang="en" u="sng">
                <a:solidFill>
                  <a:schemeClr val="hlink"/>
                </a:solidFill>
                <a:hlinkClick r:id="rId5"/>
              </a:rPr>
              <a:t>https://scratch.mit.edu/studios/4160300/</a:t>
            </a:r>
            <a:r>
              <a:rPr lang="en"/>
              <a:t>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d7b7aa0e1f_0_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d7b7aa0e1f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d7b7aa0e1f_0_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d7b7aa0e1f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r>
              <a:rPr lang="en" u="sng">
                <a:solidFill>
                  <a:schemeClr val="hlink"/>
                </a:solidFill>
                <a:hlinkClick r:id="rId3"/>
              </a:rPr>
              <a:t>https://scratch.mit.edu/discuss/5/</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a:off x="0" y="4774200"/>
            <a:ext cx="26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http://bit.ly/ScratchYellowPages</a:t>
            </a:r>
            <a:endParaRPr sz="120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hyperlink" Target="https://en.scratch-wiki.info/wiki/Scratch_Design_Studio" TargetMode="External"/><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hyperlink" Target="https://scratch.mit.edu/projects/522762073/" TargetMode="External"/><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106.xml.rels><?xml version="1.0" encoding="UTF-8" standalone="yes"?>
<Relationships xmlns="http://schemas.openxmlformats.org/package/2006/relationships"><Relationship Id="rId3" Type="http://schemas.openxmlformats.org/officeDocument/2006/relationships/hyperlink" Target="https://scratch.wistia.com/medias/j36uw5ue3e" TargetMode="External"/><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hyperlink" Target="https://scratch.mit.edu/studios/29712532/"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sip.scratch.mit.edu/scratchmonth/" TargetMode="External"/><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3" Type="http://schemas.openxmlformats.org/officeDocument/2006/relationships/hyperlink" Target="https://scratch.mit.edu/studios/26555027/" TargetMode="External"/><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hyperlink" Target="https://scratch.mit.edu/studios/27737452/"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hyperlink" Target="https://www.facebook.com/groups/TeachingwithScratch/about" TargetMode="External"/><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hyperlink" Target="https://scratch.mit.edu/discuss/" TargetMode="External"/><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1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hyperlink" Target="https://ontariomath.support/?pg=home&amp;lang=EN"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1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1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1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hyperlink" Target="https://outreach.tvolearn.com/codingintheclassroom/"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hyperlink" Target="https://en.scratch-wiki.info/" TargetMode="External"/><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hyperlink" Target="https://scratch.mit.edu/discuss/"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hyperlink" Target="https://en.scratch-wiki.info/wiki/Getting_Started_with_Scratch" TargetMode="External"/><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image" Target="../media/image133.png"/></Relationships>
</file>

<file path=ppt/slides/_rels/slide1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8" Type="http://schemas.openxmlformats.org/officeDocument/2006/relationships/hyperlink" Target="https://fr.scratch-wiki.info/wiki/Notification" TargetMode="External"/><Relationship Id="rId3" Type="http://schemas.openxmlformats.org/officeDocument/2006/relationships/hyperlink" Target="https://fr.scratch-wiki.info/wiki/Scratch_3.0" TargetMode="External"/><Relationship Id="rId7" Type="http://schemas.openxmlformats.org/officeDocument/2006/relationships/hyperlink" Target="https://fr.scratch-wiki.info/wiki/Forum_Scratch" TargetMode="External"/><Relationship Id="rId2" Type="http://schemas.openxmlformats.org/officeDocument/2006/relationships/notesSlide" Target="../notesSlides/notesSlide151.xml"/><Relationship Id="rId1" Type="http://schemas.openxmlformats.org/officeDocument/2006/relationships/slideLayout" Target="../slideLayouts/slideLayout1.xml"/><Relationship Id="rId6" Type="http://schemas.openxmlformats.org/officeDocument/2006/relationships/hyperlink" Target="https://fr.scratch-wiki.info/wiki/Cat%C3%A9gorie:Tuto" TargetMode="External"/><Relationship Id="rId5" Type="http://schemas.openxmlformats.org/officeDocument/2006/relationships/hyperlink" Target="https://fr.scratch-wiki.info/wiki/%C3%89diteur" TargetMode="External"/><Relationship Id="rId4" Type="http://schemas.openxmlformats.org/officeDocument/2006/relationships/hyperlink" Target="https://fr.scratch-wiki.info/wiki/Scratch_(site)" TargetMode="Externa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hyperlink" Target="https://maxw.com/" TargetMode="External"/><Relationship Id="rId2" Type="http://schemas.openxmlformats.org/officeDocument/2006/relationships/notesSlide" Target="../notesSlides/notesSlide156.xml"/><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57.xml.rels><?xml version="1.0" encoding="UTF-8" standalone="yes"?>
<Relationships xmlns="http://schemas.openxmlformats.org/package/2006/relationships"><Relationship Id="rId3" Type="http://schemas.openxmlformats.org/officeDocument/2006/relationships/hyperlink" Target="https://inventwithscratch.com/book3/" TargetMode="External"/><Relationship Id="rId2" Type="http://schemas.openxmlformats.org/officeDocument/2006/relationships/notesSlide" Target="../notesSlides/notesSlide157.xml"/><Relationship Id="rId1" Type="http://schemas.openxmlformats.org/officeDocument/2006/relationships/slideLayout" Target="../slideLayouts/slideLayout1.xml"/><Relationship Id="rId6" Type="http://schemas.openxmlformats.org/officeDocument/2006/relationships/hyperlink" Target="https://nostarch.com/scratch3playground" TargetMode="External"/><Relationship Id="rId5" Type="http://schemas.openxmlformats.org/officeDocument/2006/relationships/image" Target="../media/image139.png"/><Relationship Id="rId4" Type="http://schemas.openxmlformats.org/officeDocument/2006/relationships/hyperlink" Target="https://scratch.mit.edu/users/AlSweigart/"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60.xml"/><Relationship Id="rId1" Type="http://schemas.openxmlformats.org/officeDocument/2006/relationships/slideLayout" Target="../slideLayouts/slideLayout6.xml"/><Relationship Id="rId6" Type="http://schemas.openxmlformats.org/officeDocument/2006/relationships/hyperlink" Target="https://scratch.mit.edu/studios/28565637" TargetMode="External"/><Relationship Id="rId5" Type="http://schemas.openxmlformats.org/officeDocument/2006/relationships/image" Target="../media/image143.jpg"/><Relationship Id="rId4" Type="http://schemas.openxmlformats.org/officeDocument/2006/relationships/hyperlink" Target="https://scratch.mit.edu/studios/29515853" TargetMode="External"/></Relationships>
</file>

<file path=ppt/slides/_rels/slide16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hyperlink" Target="https://medium.com/scratchteam-blog" TargetMode="External"/><Relationship Id="rId2" Type="http://schemas.openxmlformats.org/officeDocument/2006/relationships/notesSlide" Target="../notesSlides/notesSlide162.xml"/><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163.xml.rels><?xml version="1.0" encoding="UTF-8" standalone="yes"?>
<Relationships xmlns="http://schemas.openxmlformats.org/package/2006/relationships"><Relationship Id="rId3" Type="http://schemas.openxmlformats.org/officeDocument/2006/relationships/hyperlink" Target="https://twitter.com/scratchpals" TargetMode="External"/><Relationship Id="rId2" Type="http://schemas.openxmlformats.org/officeDocument/2006/relationships/notesSlide" Target="../notesSlides/notesSlide163.xml"/><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164.xml.rels><?xml version="1.0" encoding="UTF-8" standalone="yes"?>
<Relationships xmlns="http://schemas.openxmlformats.org/package/2006/relationships"><Relationship Id="rId3" Type="http://schemas.openxmlformats.org/officeDocument/2006/relationships/hyperlink" Target="https://twitter.com/scratch" TargetMode="External"/><Relationship Id="rId2" Type="http://schemas.openxmlformats.org/officeDocument/2006/relationships/notesSlide" Target="../notesSlides/notesSlide164.xm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1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5.xml"/><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16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hyperlink" Target="mailto:Pearsallelizabeth7@gmail.com" TargetMode="External"/><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scratch.mit.edu/privacy_policy"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s://resources.scratch.mit.edu/www/guides/en/scratch-teacher-accounts-guide.pdf" TargetMode="External"/><Relationship Id="rId3" Type="http://schemas.openxmlformats.org/officeDocument/2006/relationships/hyperlink" Target="https://scratch.mit.edu/educators/" TargetMode="External"/><Relationship Id="rId7" Type="http://schemas.openxmlformats.org/officeDocument/2006/relationships/hyperlink" Target="https://scratch.mit.edu/educators/faq#community"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scratch.mit.edu/educators/faq#student-accounts" TargetMode="External"/><Relationship Id="rId5" Type="http://schemas.openxmlformats.org/officeDocument/2006/relationships/hyperlink" Target="https://scratch.mit.edu/educators/faq" TargetMode="External"/><Relationship Id="rId4" Type="http://schemas.openxmlformats.org/officeDocument/2006/relationships/hyperlink" Target="https://scratch.mit.edu/educators/#teacher-account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scratch.mit.edu/download"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hyperlink" Target="https://download.scratch.mit.edu/scratch2download/"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cratch.mit.edu"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hyperlink" Target="https://scratch.mit.edu/users/STUDEN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hyperlink" Target="https://scratch.mit.edu/users/ACCOUNT"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s://scratch.mit.edu/projects/531%E2%80%A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en.scratch-wiki.info/wiki/Scratch_Website"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s://en.scratch-wiki.info/wiki/Scratch" TargetMode="External"/><Relationship Id="rId5" Type="http://schemas.openxmlformats.org/officeDocument/2006/relationships/hyperlink" Target="https://en.scratch-wiki.info/wiki/Project" TargetMode="Externa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slide" Target="slide88.xml"/><Relationship Id="rId3" Type="http://schemas.openxmlformats.org/officeDocument/2006/relationships/slide" Target="slide8.xml"/><Relationship Id="rId7" Type="http://schemas.openxmlformats.org/officeDocument/2006/relationships/slide" Target="slide8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72.xml"/><Relationship Id="rId5" Type="http://schemas.openxmlformats.org/officeDocument/2006/relationships/slide" Target="slide39.xml"/><Relationship Id="rId4" Type="http://schemas.openxmlformats.org/officeDocument/2006/relationships/slide" Target="slide15.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slide" Target="slide161.xml"/><Relationship Id="rId3" Type="http://schemas.openxmlformats.org/officeDocument/2006/relationships/slide" Target="slide98.xml"/><Relationship Id="rId7" Type="http://schemas.openxmlformats.org/officeDocument/2006/relationships/slide" Target="slide14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137.xml"/><Relationship Id="rId5" Type="http://schemas.openxmlformats.org/officeDocument/2006/relationships/slide" Target="slide126.xml"/><Relationship Id="rId4" Type="http://schemas.openxmlformats.org/officeDocument/2006/relationships/slide" Target="slide115.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hyperlink" Target="https://resources.scratch.mit.edu/www/cards/en/scratch-cards-all.pdf" TargetMode="Externa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hyperlink" Target="https://scratch.mit.edu/" TargetMode="External"/><Relationship Id="rId4" Type="http://schemas.openxmlformats.org/officeDocument/2006/relationships/image" Target="../media/image81.png"/></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8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https://sites.google.com/view/scratchpals/resources" TargetMode="External"/><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90.png"/></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hyperlink" Target="https://scratch.mit.edu/discuss/5/" TargetMode="External"/><Relationship Id="rId4" Type="http://schemas.openxmlformats.org/officeDocument/2006/relationships/hyperlink" Target="https://scratch.mit.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311700" y="744575"/>
            <a:ext cx="8520600" cy="1238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t>Scratch Yellow Pages</a:t>
            </a:r>
            <a:endParaRPr b="1"/>
          </a:p>
        </p:txBody>
      </p:sp>
      <p:sp>
        <p:nvSpPr>
          <p:cNvPr id="56" name="Google Shape;56;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b="1"/>
              <a:t>Presented at OAME Conference</a:t>
            </a:r>
            <a:endParaRPr b="1"/>
          </a:p>
          <a:p>
            <a:pPr marL="0" lvl="0" indent="0" algn="ctr" rtl="0">
              <a:spcBef>
                <a:spcPts val="0"/>
              </a:spcBef>
              <a:spcAft>
                <a:spcPts val="0"/>
              </a:spcAft>
              <a:buNone/>
            </a:pPr>
            <a:r>
              <a:rPr lang="en" b="1"/>
              <a:t>May 2021</a:t>
            </a:r>
            <a:endParaRPr b="1"/>
          </a:p>
        </p:txBody>
      </p:sp>
      <p:sp>
        <p:nvSpPr>
          <p:cNvPr id="57" name="Google Shape;57;p13"/>
          <p:cNvSpPr txBox="1"/>
          <p:nvPr/>
        </p:nvSpPr>
        <p:spPr>
          <a:xfrm>
            <a:off x="409000" y="371825"/>
            <a:ext cx="8353500" cy="44370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06"/>
        <p:cNvGrpSpPr/>
        <p:nvPr/>
      </p:nvGrpSpPr>
      <p:grpSpPr>
        <a:xfrm>
          <a:off x="0" y="0"/>
          <a:ext cx="0" cy="0"/>
          <a:chOff x="0" y="0"/>
          <a:chExt cx="0" cy="0"/>
        </a:xfrm>
      </p:grpSpPr>
      <p:pic>
        <p:nvPicPr>
          <p:cNvPr id="107" name="Google Shape;107;p22"/>
          <p:cNvPicPr preferRelativeResize="0"/>
          <p:nvPr/>
        </p:nvPicPr>
        <p:blipFill>
          <a:blip r:embed="rId3">
            <a:alphaModFix/>
          </a:blip>
          <a:stretch>
            <a:fillRect/>
          </a:stretch>
        </p:blipFill>
        <p:spPr>
          <a:xfrm>
            <a:off x="396600" y="98050"/>
            <a:ext cx="4657449" cy="4475325"/>
          </a:xfrm>
          <a:prstGeom prst="rect">
            <a:avLst/>
          </a:prstGeom>
          <a:noFill/>
          <a:ln w="9525" cap="flat" cmpd="sng">
            <a:solidFill>
              <a:srgbClr val="050505"/>
            </a:solidFill>
            <a:prstDash val="solid"/>
            <a:round/>
            <a:headEnd type="none" w="sm" len="sm"/>
            <a:tailEnd type="none" w="sm" len="sm"/>
          </a:ln>
        </p:spPr>
      </p:pic>
      <p:sp>
        <p:nvSpPr>
          <p:cNvPr id="108" name="Google Shape;108;p22"/>
          <p:cNvSpPr txBox="1"/>
          <p:nvPr/>
        </p:nvSpPr>
        <p:spPr>
          <a:xfrm>
            <a:off x="5180675" y="342900"/>
            <a:ext cx="35253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From See Inside screen, pick a</a:t>
            </a:r>
            <a:r>
              <a:rPr lang="en" sz="2400" b="1">
                <a:latin typeface="Times New Roman"/>
                <a:ea typeface="Times New Roman"/>
                <a:cs typeface="Times New Roman"/>
                <a:sym typeface="Times New Roman"/>
              </a:rPr>
              <a:t> language and the blocks will appear in that language.  </a:t>
            </a:r>
            <a:r>
              <a:rPr lang="en"/>
              <a:t> </a:t>
            </a:r>
            <a:endParaRPr/>
          </a:p>
        </p:txBody>
      </p:sp>
      <p:pic>
        <p:nvPicPr>
          <p:cNvPr id="109" name="Google Shape;109;p22"/>
          <p:cNvPicPr preferRelativeResize="0"/>
          <p:nvPr/>
        </p:nvPicPr>
        <p:blipFill>
          <a:blip r:embed="rId4">
            <a:alphaModFix/>
          </a:blip>
          <a:stretch>
            <a:fillRect/>
          </a:stretch>
        </p:blipFill>
        <p:spPr>
          <a:xfrm>
            <a:off x="4368600" y="2385050"/>
            <a:ext cx="4775400" cy="122480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53"/>
        <p:cNvGrpSpPr/>
        <p:nvPr/>
      </p:nvGrpSpPr>
      <p:grpSpPr>
        <a:xfrm>
          <a:off x="0" y="0"/>
          <a:ext cx="0" cy="0"/>
          <a:chOff x="0" y="0"/>
          <a:chExt cx="0" cy="0"/>
        </a:xfrm>
      </p:grpSpPr>
      <p:sp>
        <p:nvSpPr>
          <p:cNvPr id="654" name="Google Shape;654;p112"/>
          <p:cNvSpPr txBox="1"/>
          <p:nvPr/>
        </p:nvSpPr>
        <p:spPr>
          <a:xfrm>
            <a:off x="524975" y="394575"/>
            <a:ext cx="7962300" cy="438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Throughout the year the Scratch Team posts information about themes as </a:t>
            </a:r>
            <a:r>
              <a:rPr lang="en" sz="2100" b="1" u="sng">
                <a:solidFill>
                  <a:schemeClr val="hlink"/>
                </a:solidFill>
                <a:hlinkClick r:id="rId3"/>
              </a:rPr>
              <a:t>Design Studio</a:t>
            </a:r>
            <a:r>
              <a:rPr lang="en" sz="2100"/>
              <a:t> challenges and invites the Scratch community to create and/or remix projects on that particular theme.  Coders can add their project to a studio dedicated to the theme.  These themes can have many uses in classroom coding.  They can be used as a classroom assignment or for students looking for a challenge, or an opportunity to “read’ the coding of others.  They show students a wide variety of ways to approach a theme.  The themes are examples of ideas that encourage of low floor, high ceiling, and wide wall projects and will celebrate all levels of coding expertise They can broaden students’ idea of coding past the gamification to other fields such as art, social justice, science, mathematics, etc.   </a:t>
            </a:r>
            <a:endParaRPr sz="21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58"/>
        <p:cNvGrpSpPr/>
        <p:nvPr/>
      </p:nvGrpSpPr>
      <p:grpSpPr>
        <a:xfrm>
          <a:off x="0" y="0"/>
          <a:ext cx="0" cy="0"/>
          <a:chOff x="0" y="0"/>
          <a:chExt cx="0" cy="0"/>
        </a:xfrm>
      </p:grpSpPr>
      <p:pic>
        <p:nvPicPr>
          <p:cNvPr id="659" name="Google Shape;659;p113"/>
          <p:cNvPicPr preferRelativeResize="0"/>
          <p:nvPr/>
        </p:nvPicPr>
        <p:blipFill>
          <a:blip r:embed="rId3">
            <a:alphaModFix/>
          </a:blip>
          <a:stretch>
            <a:fillRect/>
          </a:stretch>
        </p:blipFill>
        <p:spPr>
          <a:xfrm>
            <a:off x="914150" y="189550"/>
            <a:ext cx="7310750" cy="2455700"/>
          </a:xfrm>
          <a:prstGeom prst="rect">
            <a:avLst/>
          </a:prstGeom>
          <a:noFill/>
          <a:ln w="9525" cap="flat" cmpd="sng">
            <a:solidFill>
              <a:schemeClr val="dk1"/>
            </a:solidFill>
            <a:prstDash val="solid"/>
            <a:round/>
            <a:headEnd type="none" w="sm" len="sm"/>
            <a:tailEnd type="none" w="sm" len="sm"/>
          </a:ln>
        </p:spPr>
      </p:pic>
      <p:pic>
        <p:nvPicPr>
          <p:cNvPr id="660" name="Google Shape;660;p113"/>
          <p:cNvPicPr preferRelativeResize="0"/>
          <p:nvPr/>
        </p:nvPicPr>
        <p:blipFill>
          <a:blip r:embed="rId4">
            <a:alphaModFix/>
          </a:blip>
          <a:stretch>
            <a:fillRect/>
          </a:stretch>
        </p:blipFill>
        <p:spPr>
          <a:xfrm>
            <a:off x="5369550" y="2024650"/>
            <a:ext cx="3175850" cy="28087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64"/>
        <p:cNvGrpSpPr/>
        <p:nvPr/>
      </p:nvGrpSpPr>
      <p:grpSpPr>
        <a:xfrm>
          <a:off x="0" y="0"/>
          <a:ext cx="0" cy="0"/>
          <a:chOff x="0" y="0"/>
          <a:chExt cx="0" cy="0"/>
        </a:xfrm>
      </p:grpSpPr>
      <p:pic>
        <p:nvPicPr>
          <p:cNvPr id="665" name="Google Shape;665;p114"/>
          <p:cNvPicPr preferRelativeResize="0"/>
          <p:nvPr/>
        </p:nvPicPr>
        <p:blipFill>
          <a:blip r:embed="rId3">
            <a:alphaModFix/>
          </a:blip>
          <a:stretch>
            <a:fillRect/>
          </a:stretch>
        </p:blipFill>
        <p:spPr>
          <a:xfrm>
            <a:off x="152400" y="152400"/>
            <a:ext cx="3390900" cy="857250"/>
          </a:xfrm>
          <a:prstGeom prst="rect">
            <a:avLst/>
          </a:prstGeom>
          <a:noFill/>
          <a:ln w="9525" cap="flat" cmpd="sng">
            <a:solidFill>
              <a:schemeClr val="dk1"/>
            </a:solidFill>
            <a:prstDash val="solid"/>
            <a:round/>
            <a:headEnd type="none" w="sm" len="sm"/>
            <a:tailEnd type="none" w="sm" len="sm"/>
          </a:ln>
        </p:spPr>
      </p:pic>
      <p:pic>
        <p:nvPicPr>
          <p:cNvPr id="666" name="Google Shape;666;p114"/>
          <p:cNvPicPr preferRelativeResize="0"/>
          <p:nvPr/>
        </p:nvPicPr>
        <p:blipFill>
          <a:blip r:embed="rId4">
            <a:alphaModFix/>
          </a:blip>
          <a:stretch>
            <a:fillRect/>
          </a:stretch>
        </p:blipFill>
        <p:spPr>
          <a:xfrm>
            <a:off x="152400" y="1162050"/>
            <a:ext cx="4124325" cy="933450"/>
          </a:xfrm>
          <a:prstGeom prst="rect">
            <a:avLst/>
          </a:prstGeom>
          <a:noFill/>
          <a:ln w="9525" cap="flat" cmpd="sng">
            <a:solidFill>
              <a:schemeClr val="dk1"/>
            </a:solidFill>
            <a:prstDash val="solid"/>
            <a:round/>
            <a:headEnd type="none" w="sm" len="sm"/>
            <a:tailEnd type="none" w="sm" len="sm"/>
          </a:ln>
        </p:spPr>
      </p:pic>
      <p:pic>
        <p:nvPicPr>
          <p:cNvPr id="667" name="Google Shape;667;p114"/>
          <p:cNvPicPr preferRelativeResize="0"/>
          <p:nvPr/>
        </p:nvPicPr>
        <p:blipFill>
          <a:blip r:embed="rId5">
            <a:alphaModFix/>
          </a:blip>
          <a:stretch>
            <a:fillRect/>
          </a:stretch>
        </p:blipFill>
        <p:spPr>
          <a:xfrm>
            <a:off x="4429125" y="152400"/>
            <a:ext cx="4562475" cy="4419898"/>
          </a:xfrm>
          <a:prstGeom prst="rect">
            <a:avLst/>
          </a:prstGeom>
          <a:noFill/>
          <a:ln>
            <a:noFill/>
          </a:ln>
        </p:spPr>
      </p:pic>
      <p:sp>
        <p:nvSpPr>
          <p:cNvPr id="668" name="Google Shape;668;p114"/>
          <p:cNvSpPr txBox="1"/>
          <p:nvPr/>
        </p:nvSpPr>
        <p:spPr>
          <a:xfrm>
            <a:off x="322250" y="2342450"/>
            <a:ext cx="39288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Times New Roman"/>
                <a:ea typeface="Times New Roman"/>
                <a:cs typeface="Times New Roman"/>
                <a:sym typeface="Times New Roman"/>
              </a:rPr>
              <a:t>Scratch Week and Scratchober are like the themes the Scratch Design Studio offer.</a:t>
            </a:r>
            <a:endParaRPr sz="2200" b="1">
              <a:latin typeface="Times New Roman"/>
              <a:ea typeface="Times New Roman"/>
              <a:cs typeface="Times New Roman"/>
              <a:sym typeface="Times New Roman"/>
            </a:endParaRPr>
          </a:p>
          <a:p>
            <a:pPr marL="0" lvl="0" indent="0" algn="l" rtl="0">
              <a:spcBef>
                <a:spcPts val="0"/>
              </a:spcBef>
              <a:spcAft>
                <a:spcPts val="0"/>
              </a:spcAft>
              <a:buNone/>
            </a:pPr>
            <a:r>
              <a:rPr lang="en" sz="2200" b="1">
                <a:latin typeface="Times New Roman"/>
                <a:ea typeface="Times New Roman"/>
                <a:cs typeface="Times New Roman"/>
                <a:sym typeface="Times New Roman"/>
              </a:rPr>
              <a:t>Scratch Week in May.</a:t>
            </a:r>
            <a:endParaRPr sz="2200" b="1">
              <a:latin typeface="Times New Roman"/>
              <a:ea typeface="Times New Roman"/>
              <a:cs typeface="Times New Roman"/>
              <a:sym typeface="Times New Roman"/>
            </a:endParaRPr>
          </a:p>
          <a:p>
            <a:pPr marL="0" lvl="0" indent="0" algn="l" rtl="0">
              <a:spcBef>
                <a:spcPts val="0"/>
              </a:spcBef>
              <a:spcAft>
                <a:spcPts val="0"/>
              </a:spcAft>
              <a:buNone/>
            </a:pPr>
            <a:r>
              <a:rPr lang="en" sz="2200" b="1">
                <a:latin typeface="Times New Roman"/>
                <a:ea typeface="Times New Roman"/>
                <a:cs typeface="Times New Roman"/>
                <a:sym typeface="Times New Roman"/>
              </a:rPr>
              <a:t>Scratchober in October.</a:t>
            </a:r>
            <a:r>
              <a:rPr lang="en"/>
              <a:t>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72"/>
        <p:cNvGrpSpPr/>
        <p:nvPr/>
      </p:nvGrpSpPr>
      <p:grpSpPr>
        <a:xfrm>
          <a:off x="0" y="0"/>
          <a:ext cx="0" cy="0"/>
          <a:chOff x="0" y="0"/>
          <a:chExt cx="0" cy="0"/>
        </a:xfrm>
      </p:grpSpPr>
      <p:sp>
        <p:nvSpPr>
          <p:cNvPr id="673" name="Google Shape;673;p115"/>
          <p:cNvSpPr txBox="1"/>
          <p:nvPr/>
        </p:nvSpPr>
        <p:spPr>
          <a:xfrm>
            <a:off x="508150" y="570125"/>
            <a:ext cx="80313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With all these activities students create projects based on themes or ideas.  The creation of a project can begin with an idea of the user or developed from viewing the projects of others or even remixing another project.  Students should develop the habit of acknowledging the work of others on their project page. </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77"/>
        <p:cNvGrpSpPr/>
        <p:nvPr/>
      </p:nvGrpSpPr>
      <p:grpSpPr>
        <a:xfrm>
          <a:off x="0" y="0"/>
          <a:ext cx="0" cy="0"/>
          <a:chOff x="0" y="0"/>
          <a:chExt cx="0" cy="0"/>
        </a:xfrm>
      </p:grpSpPr>
      <p:pic>
        <p:nvPicPr>
          <p:cNvPr id="678" name="Google Shape;678;p116"/>
          <p:cNvPicPr preferRelativeResize="0"/>
          <p:nvPr/>
        </p:nvPicPr>
        <p:blipFill>
          <a:blip r:embed="rId3">
            <a:alphaModFix/>
          </a:blip>
          <a:stretch>
            <a:fillRect/>
          </a:stretch>
        </p:blipFill>
        <p:spPr>
          <a:xfrm>
            <a:off x="152400" y="152400"/>
            <a:ext cx="8839199" cy="3228802"/>
          </a:xfrm>
          <a:prstGeom prst="rect">
            <a:avLst/>
          </a:prstGeom>
          <a:noFill/>
          <a:ln>
            <a:noFill/>
          </a:ln>
        </p:spPr>
      </p:pic>
      <p:sp>
        <p:nvSpPr>
          <p:cNvPr id="679" name="Google Shape;679;p116"/>
          <p:cNvSpPr txBox="1"/>
          <p:nvPr/>
        </p:nvSpPr>
        <p:spPr>
          <a:xfrm>
            <a:off x="545325" y="3693400"/>
            <a:ext cx="7907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SIP (Scratch in Practice is an area to find out upcoming events as well as things to do.  You can sign up to get email announcements. </a:t>
            </a:r>
            <a:endParaRPr sz="2400" b="1">
              <a:latin typeface="Times New Roman"/>
              <a:ea typeface="Times New Roman"/>
              <a:cs typeface="Times New Roman"/>
              <a:sym typeface="Times New Roman"/>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83"/>
        <p:cNvGrpSpPr/>
        <p:nvPr/>
      </p:nvGrpSpPr>
      <p:grpSpPr>
        <a:xfrm>
          <a:off x="0" y="0"/>
          <a:ext cx="0" cy="0"/>
          <a:chOff x="0" y="0"/>
          <a:chExt cx="0" cy="0"/>
        </a:xfrm>
      </p:grpSpPr>
      <p:sp>
        <p:nvSpPr>
          <p:cNvPr id="684" name="Google Shape;684;p117"/>
          <p:cNvSpPr txBox="1"/>
          <p:nvPr/>
        </p:nvSpPr>
        <p:spPr>
          <a:xfrm>
            <a:off x="780825" y="941950"/>
            <a:ext cx="31023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Times New Roman"/>
                <a:ea typeface="Times New Roman"/>
                <a:cs typeface="Times New Roman"/>
                <a:sym typeface="Times New Roman"/>
              </a:rPr>
              <a:t>Scratch Week</a:t>
            </a:r>
            <a:endParaRPr sz="2200" b="1">
              <a:latin typeface="Times New Roman"/>
              <a:ea typeface="Times New Roman"/>
              <a:cs typeface="Times New Roman"/>
              <a:sym typeface="Times New Roman"/>
            </a:endParaRPr>
          </a:p>
          <a:p>
            <a:pPr marL="0" lvl="0" indent="0" algn="l" rtl="0">
              <a:spcBef>
                <a:spcPts val="0"/>
              </a:spcBef>
              <a:spcAft>
                <a:spcPts val="0"/>
              </a:spcAft>
              <a:buNone/>
            </a:pPr>
            <a:r>
              <a:rPr lang="en" sz="2200" b="1" u="sng">
                <a:solidFill>
                  <a:schemeClr val="hlink"/>
                </a:solidFill>
                <a:latin typeface="Times New Roman"/>
                <a:ea typeface="Times New Roman"/>
                <a:cs typeface="Times New Roman"/>
                <a:sym typeface="Times New Roman"/>
                <a:hlinkClick r:id="rId3"/>
              </a:rPr>
              <a:t>https://scratch.mit.edu/projects/522762073/</a:t>
            </a:r>
            <a:r>
              <a:rPr lang="en" sz="2200" b="1">
                <a:latin typeface="Times New Roman"/>
                <a:ea typeface="Times New Roman"/>
                <a:cs typeface="Times New Roman"/>
                <a:sym typeface="Times New Roman"/>
              </a:rPr>
              <a:t> </a:t>
            </a:r>
            <a:endParaRPr sz="2200" b="1">
              <a:latin typeface="Times New Roman"/>
              <a:ea typeface="Times New Roman"/>
              <a:cs typeface="Times New Roman"/>
              <a:sym typeface="Times New Roman"/>
            </a:endParaRPr>
          </a:p>
        </p:txBody>
      </p:sp>
      <p:pic>
        <p:nvPicPr>
          <p:cNvPr id="685" name="Google Shape;685;p117"/>
          <p:cNvPicPr preferRelativeResize="0"/>
          <p:nvPr/>
        </p:nvPicPr>
        <p:blipFill>
          <a:blip r:embed="rId4">
            <a:alphaModFix/>
          </a:blip>
          <a:stretch>
            <a:fillRect/>
          </a:stretch>
        </p:blipFill>
        <p:spPr>
          <a:xfrm>
            <a:off x="4007075" y="289524"/>
            <a:ext cx="4520000" cy="44283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89"/>
        <p:cNvGrpSpPr/>
        <p:nvPr/>
      </p:nvGrpSpPr>
      <p:grpSpPr>
        <a:xfrm>
          <a:off x="0" y="0"/>
          <a:ext cx="0" cy="0"/>
          <a:chOff x="0" y="0"/>
          <a:chExt cx="0" cy="0"/>
        </a:xfrm>
      </p:grpSpPr>
      <p:sp>
        <p:nvSpPr>
          <p:cNvPr id="690" name="Google Shape;690;p118"/>
          <p:cNvSpPr txBox="1"/>
          <p:nvPr/>
        </p:nvSpPr>
        <p:spPr>
          <a:xfrm>
            <a:off x="777075" y="629050"/>
            <a:ext cx="76722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Here is a short video to introduce Scratch Week 2021</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3"/>
              </a:rPr>
              <a:t>https://scratch.wistia.com/medias/j36uw5ue3e</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Monday’s challenge Ridiculous Inventions</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4"/>
              </a:rPr>
              <a:t>https://scratch.mit.edu/studios/29712532/</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“Do you have a problem you’d like to create a ridiculous invention to solve? A fun or complicated device that doesn’t do anything useful? A silly way to solve a common issue you face? If so, you’ve found the right place! Share your fun, overly complicated, ridiculous inventions with us through your next Scratch project!”</a:t>
            </a:r>
            <a:endParaRPr sz="2400" b="1">
              <a:solidFill>
                <a:schemeClr val="dk1"/>
              </a:solidFill>
              <a:latin typeface="Times New Roman"/>
              <a:ea typeface="Times New Roman"/>
              <a:cs typeface="Times New Roman"/>
              <a:sym typeface="Times New Roman"/>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94"/>
        <p:cNvGrpSpPr/>
        <p:nvPr/>
      </p:nvGrpSpPr>
      <p:grpSpPr>
        <a:xfrm>
          <a:off x="0" y="0"/>
          <a:ext cx="0" cy="0"/>
          <a:chOff x="0" y="0"/>
          <a:chExt cx="0" cy="0"/>
        </a:xfrm>
      </p:grpSpPr>
      <p:pic>
        <p:nvPicPr>
          <p:cNvPr id="695" name="Google Shape;695;p119">
            <a:hlinkClick r:id="rId3"/>
          </p:cNvPr>
          <p:cNvPicPr preferRelativeResize="0"/>
          <p:nvPr/>
        </p:nvPicPr>
        <p:blipFill>
          <a:blip r:embed="rId4">
            <a:alphaModFix/>
          </a:blip>
          <a:stretch>
            <a:fillRect/>
          </a:stretch>
        </p:blipFill>
        <p:spPr>
          <a:xfrm>
            <a:off x="198900" y="193125"/>
            <a:ext cx="8413351" cy="2222025"/>
          </a:xfrm>
          <a:prstGeom prst="rect">
            <a:avLst/>
          </a:prstGeom>
          <a:noFill/>
          <a:ln w="38100" cap="flat" cmpd="sng">
            <a:solidFill>
              <a:schemeClr val="dk2"/>
            </a:solidFill>
            <a:prstDash val="solid"/>
            <a:round/>
            <a:headEnd type="none" w="sm" len="sm"/>
            <a:tailEnd type="none" w="sm" len="sm"/>
          </a:ln>
        </p:spPr>
      </p:pic>
      <p:sp>
        <p:nvSpPr>
          <p:cNvPr id="696" name="Google Shape;696;p119"/>
          <p:cNvSpPr txBox="1"/>
          <p:nvPr/>
        </p:nvSpPr>
        <p:spPr>
          <a:xfrm>
            <a:off x="304075" y="2571750"/>
            <a:ext cx="81228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Times New Roman"/>
                <a:ea typeface="Times New Roman"/>
                <a:cs typeface="Times New Roman"/>
                <a:sym typeface="Times New Roman"/>
              </a:rPr>
              <a:t>May is Scratch Month.  A series of ten prompts are presented over four weeks.  Projects can be added to a Studio.  For example here are some prompts from May 2020: Recycling Bin Crafts (Make fun things out of stuff you find in your recycling bin!); Interview Anything! (Try interviewing something, like a piece of play-doh, a penny, a plant, a pet, or even a person; and Chain Reaction (Make a real or imaginary ball travel from one place to the next.  How will it move? Where will it go next?) </a:t>
            </a:r>
            <a:endParaRPr sz="2000" b="1">
              <a:latin typeface="Times New Roman"/>
              <a:ea typeface="Times New Roman"/>
              <a:cs typeface="Times New Roman"/>
              <a:sym typeface="Times New Roman"/>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00"/>
        <p:cNvGrpSpPr/>
        <p:nvPr/>
      </p:nvGrpSpPr>
      <p:grpSpPr>
        <a:xfrm>
          <a:off x="0" y="0"/>
          <a:ext cx="0" cy="0"/>
          <a:chOff x="0" y="0"/>
          <a:chExt cx="0" cy="0"/>
        </a:xfrm>
      </p:grpSpPr>
      <p:pic>
        <p:nvPicPr>
          <p:cNvPr id="701" name="Google Shape;701;p120">
            <a:hlinkClick r:id="rId3"/>
          </p:cNvPr>
          <p:cNvPicPr preferRelativeResize="0"/>
          <p:nvPr/>
        </p:nvPicPr>
        <p:blipFill>
          <a:blip r:embed="rId4">
            <a:alphaModFix/>
          </a:blip>
          <a:stretch>
            <a:fillRect/>
          </a:stretch>
        </p:blipFill>
        <p:spPr>
          <a:xfrm>
            <a:off x="861551" y="245350"/>
            <a:ext cx="6063850" cy="4472274"/>
          </a:xfrm>
          <a:prstGeom prst="rect">
            <a:avLst/>
          </a:prstGeom>
          <a:noFill/>
          <a:ln w="38100" cap="flat" cmpd="sng">
            <a:solidFill>
              <a:schemeClr val="dk2"/>
            </a:solidFill>
            <a:prstDash val="solid"/>
            <a:round/>
            <a:headEnd type="none" w="sm" len="sm"/>
            <a:tailEnd type="none" w="sm" len="sm"/>
          </a:ln>
        </p:spPr>
      </p:pic>
      <p:sp>
        <p:nvSpPr>
          <p:cNvPr id="702" name="Google Shape;702;p120"/>
          <p:cNvSpPr txBox="1"/>
          <p:nvPr/>
        </p:nvSpPr>
        <p:spPr>
          <a:xfrm>
            <a:off x="7098975" y="384075"/>
            <a:ext cx="18828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Times New Roman"/>
                <a:ea typeface="Times New Roman"/>
                <a:cs typeface="Times New Roman"/>
                <a:sym typeface="Times New Roman"/>
              </a:rPr>
              <a:t>Scratch Month</a:t>
            </a:r>
            <a:endParaRPr sz="2700" b="1">
              <a:latin typeface="Times New Roman"/>
              <a:ea typeface="Times New Roman"/>
              <a:cs typeface="Times New Roman"/>
              <a:sym typeface="Times New Roman"/>
            </a:endParaRPr>
          </a:p>
          <a:p>
            <a:pPr marL="0" lvl="0" indent="0" algn="l" rtl="0">
              <a:spcBef>
                <a:spcPts val="0"/>
              </a:spcBef>
              <a:spcAft>
                <a:spcPts val="0"/>
              </a:spcAft>
              <a:buNone/>
            </a:pPr>
            <a:r>
              <a:rPr lang="en" sz="2700" b="1">
                <a:latin typeface="Times New Roman"/>
                <a:ea typeface="Times New Roman"/>
                <a:cs typeface="Times New Roman"/>
                <a:sym typeface="Times New Roman"/>
              </a:rPr>
              <a:t>Studio example</a:t>
            </a:r>
            <a:endParaRPr sz="2700" b="1">
              <a:latin typeface="Times New Roman"/>
              <a:ea typeface="Times New Roman"/>
              <a:cs typeface="Times New Roman"/>
              <a:sym typeface="Times New Roman"/>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06"/>
        <p:cNvGrpSpPr/>
        <p:nvPr/>
      </p:nvGrpSpPr>
      <p:grpSpPr>
        <a:xfrm>
          <a:off x="0" y="0"/>
          <a:ext cx="0" cy="0"/>
          <a:chOff x="0" y="0"/>
          <a:chExt cx="0" cy="0"/>
        </a:xfrm>
      </p:grpSpPr>
      <p:sp>
        <p:nvSpPr>
          <p:cNvPr id="707" name="Google Shape;707;p121"/>
          <p:cNvSpPr txBox="1"/>
          <p:nvPr/>
        </p:nvSpPr>
        <p:spPr>
          <a:xfrm>
            <a:off x="570125" y="607300"/>
            <a:ext cx="7808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April 1st is a special day in Scratch.  On that date there is a temporary change to the way the blocks look!</a:t>
            </a:r>
            <a:endParaRPr sz="2400" b="1">
              <a:latin typeface="Times New Roman"/>
              <a:ea typeface="Times New Roman"/>
              <a:cs typeface="Times New Roman"/>
              <a:sym typeface="Times New Roman"/>
            </a:endParaRPr>
          </a:p>
        </p:txBody>
      </p:sp>
      <p:pic>
        <p:nvPicPr>
          <p:cNvPr id="708" name="Google Shape;708;p121"/>
          <p:cNvPicPr preferRelativeResize="0"/>
          <p:nvPr/>
        </p:nvPicPr>
        <p:blipFill>
          <a:blip r:embed="rId3">
            <a:alphaModFix/>
          </a:blip>
          <a:stretch>
            <a:fillRect/>
          </a:stretch>
        </p:blipFill>
        <p:spPr>
          <a:xfrm>
            <a:off x="496474" y="1660800"/>
            <a:ext cx="7266450" cy="31364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13"/>
        <p:cNvGrpSpPr/>
        <p:nvPr/>
      </p:nvGrpSpPr>
      <p:grpSpPr>
        <a:xfrm>
          <a:off x="0" y="0"/>
          <a:ext cx="0" cy="0"/>
          <a:chOff x="0" y="0"/>
          <a:chExt cx="0" cy="0"/>
        </a:xfrm>
      </p:grpSpPr>
      <p:sp>
        <p:nvSpPr>
          <p:cNvPr id="114" name="Google Shape;114;p23"/>
          <p:cNvSpPr txBox="1"/>
          <p:nvPr/>
        </p:nvSpPr>
        <p:spPr>
          <a:xfrm>
            <a:off x="444050" y="555050"/>
            <a:ext cx="758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15" name="Google Shape;115;p23"/>
          <p:cNvPicPr preferRelativeResize="0"/>
          <p:nvPr/>
        </p:nvPicPr>
        <p:blipFill>
          <a:blip r:embed="rId3">
            <a:alphaModFix/>
          </a:blip>
          <a:stretch>
            <a:fillRect/>
          </a:stretch>
        </p:blipFill>
        <p:spPr>
          <a:xfrm>
            <a:off x="258124" y="165675"/>
            <a:ext cx="1462700" cy="4465100"/>
          </a:xfrm>
          <a:prstGeom prst="rect">
            <a:avLst/>
          </a:prstGeom>
          <a:noFill/>
          <a:ln w="9525" cap="flat" cmpd="sng">
            <a:solidFill>
              <a:schemeClr val="dk1"/>
            </a:solidFill>
            <a:prstDash val="solid"/>
            <a:round/>
            <a:headEnd type="none" w="sm" len="sm"/>
            <a:tailEnd type="none" w="sm" len="sm"/>
          </a:ln>
        </p:spPr>
      </p:pic>
      <p:sp>
        <p:nvSpPr>
          <p:cNvPr id="116" name="Google Shape;116;p23"/>
          <p:cNvSpPr txBox="1"/>
          <p:nvPr/>
        </p:nvSpPr>
        <p:spPr>
          <a:xfrm>
            <a:off x="1834300" y="370025"/>
            <a:ext cx="68121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Scratch has the ability to add blocks for Google Translate to include in your projects. With the SEE INSIDE screen, Click on the Block Extension button and then in the CHOOSE AN EXTENSION screen click on Translate</a:t>
            </a:r>
            <a:endParaRPr sz="2400" b="1">
              <a:latin typeface="Times New Roman"/>
              <a:ea typeface="Times New Roman"/>
              <a:cs typeface="Times New Roman"/>
              <a:sym typeface="Times New Roman"/>
            </a:endParaRPr>
          </a:p>
        </p:txBody>
      </p:sp>
      <p:pic>
        <p:nvPicPr>
          <p:cNvPr id="117" name="Google Shape;117;p23"/>
          <p:cNvPicPr preferRelativeResize="0"/>
          <p:nvPr/>
        </p:nvPicPr>
        <p:blipFill>
          <a:blip r:embed="rId4">
            <a:alphaModFix/>
          </a:blip>
          <a:stretch>
            <a:fillRect/>
          </a:stretch>
        </p:blipFill>
        <p:spPr>
          <a:xfrm>
            <a:off x="2631024" y="3054950"/>
            <a:ext cx="1790700" cy="638175"/>
          </a:xfrm>
          <a:prstGeom prst="rect">
            <a:avLst/>
          </a:prstGeom>
          <a:noFill/>
          <a:ln w="9525" cap="flat" cmpd="sng">
            <a:solidFill>
              <a:schemeClr val="dk1"/>
            </a:solidFill>
            <a:prstDash val="solid"/>
            <a:round/>
            <a:headEnd type="none" w="sm" len="sm"/>
            <a:tailEnd type="none" w="sm" len="sm"/>
          </a:ln>
        </p:spPr>
      </p:pic>
      <p:pic>
        <p:nvPicPr>
          <p:cNvPr id="118" name="Google Shape;118;p23"/>
          <p:cNvPicPr preferRelativeResize="0"/>
          <p:nvPr/>
        </p:nvPicPr>
        <p:blipFill>
          <a:blip r:embed="rId5">
            <a:alphaModFix/>
          </a:blip>
          <a:stretch>
            <a:fillRect/>
          </a:stretch>
        </p:blipFill>
        <p:spPr>
          <a:xfrm>
            <a:off x="6519225" y="2290400"/>
            <a:ext cx="2407075" cy="27388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12"/>
        <p:cNvGrpSpPr/>
        <p:nvPr/>
      </p:nvGrpSpPr>
      <p:grpSpPr>
        <a:xfrm>
          <a:off x="0" y="0"/>
          <a:ext cx="0" cy="0"/>
          <a:chOff x="0" y="0"/>
          <a:chExt cx="0" cy="0"/>
        </a:xfrm>
      </p:grpSpPr>
      <p:pic>
        <p:nvPicPr>
          <p:cNvPr id="713" name="Google Shape;713;p122"/>
          <p:cNvPicPr preferRelativeResize="0"/>
          <p:nvPr/>
        </p:nvPicPr>
        <p:blipFill>
          <a:blip r:embed="rId3">
            <a:alphaModFix/>
          </a:blip>
          <a:stretch>
            <a:fillRect/>
          </a:stretch>
        </p:blipFill>
        <p:spPr>
          <a:xfrm>
            <a:off x="1019175" y="772100"/>
            <a:ext cx="3552825" cy="1314450"/>
          </a:xfrm>
          <a:prstGeom prst="rect">
            <a:avLst/>
          </a:prstGeom>
          <a:noFill/>
          <a:ln w="9525" cap="flat" cmpd="sng">
            <a:solidFill>
              <a:schemeClr val="dk2"/>
            </a:solidFill>
            <a:prstDash val="solid"/>
            <a:round/>
            <a:headEnd type="none" w="sm" len="sm"/>
            <a:tailEnd type="none" w="sm" len="sm"/>
          </a:ln>
        </p:spPr>
      </p:pic>
      <p:pic>
        <p:nvPicPr>
          <p:cNvPr id="714" name="Google Shape;714;p122"/>
          <p:cNvPicPr preferRelativeResize="0"/>
          <p:nvPr/>
        </p:nvPicPr>
        <p:blipFill>
          <a:blip r:embed="rId4">
            <a:alphaModFix/>
          </a:blip>
          <a:stretch>
            <a:fillRect/>
          </a:stretch>
        </p:blipFill>
        <p:spPr>
          <a:xfrm>
            <a:off x="152400" y="2238950"/>
            <a:ext cx="8839201" cy="251499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18"/>
        <p:cNvGrpSpPr/>
        <p:nvPr/>
      </p:nvGrpSpPr>
      <p:grpSpPr>
        <a:xfrm>
          <a:off x="0" y="0"/>
          <a:ext cx="0" cy="0"/>
          <a:chOff x="0" y="0"/>
          <a:chExt cx="0" cy="0"/>
        </a:xfrm>
      </p:grpSpPr>
      <p:pic>
        <p:nvPicPr>
          <p:cNvPr id="719" name="Google Shape;719;p123"/>
          <p:cNvPicPr preferRelativeResize="0"/>
          <p:nvPr/>
        </p:nvPicPr>
        <p:blipFill>
          <a:blip r:embed="rId3">
            <a:alphaModFix/>
          </a:blip>
          <a:stretch>
            <a:fillRect/>
          </a:stretch>
        </p:blipFill>
        <p:spPr>
          <a:xfrm>
            <a:off x="3250900" y="301125"/>
            <a:ext cx="4800600" cy="4648200"/>
          </a:xfrm>
          <a:prstGeom prst="rect">
            <a:avLst/>
          </a:prstGeom>
          <a:noFill/>
          <a:ln>
            <a:noFill/>
          </a:ln>
        </p:spPr>
      </p:pic>
      <p:sp>
        <p:nvSpPr>
          <p:cNvPr id="720" name="Google Shape;720;p123"/>
          <p:cNvSpPr txBox="1"/>
          <p:nvPr/>
        </p:nvSpPr>
        <p:spPr>
          <a:xfrm>
            <a:off x="359425" y="656875"/>
            <a:ext cx="2565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Studio</a:t>
            </a:r>
            <a:endParaRPr/>
          </a:p>
          <a:p>
            <a:pPr marL="0" lvl="0" indent="0" algn="l" rtl="0">
              <a:spcBef>
                <a:spcPts val="0"/>
              </a:spcBef>
              <a:spcAft>
                <a:spcPts val="0"/>
              </a:spcAft>
              <a:buNone/>
            </a:pPr>
            <a:r>
              <a:rPr lang="en" u="sng">
                <a:solidFill>
                  <a:schemeClr val="hlink"/>
                </a:solidFill>
                <a:hlinkClick r:id="rId4"/>
              </a:rPr>
              <a:t>https://scratch.mit.edu/studios/27737452/</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24"/>
        <p:cNvGrpSpPr/>
        <p:nvPr/>
      </p:nvGrpSpPr>
      <p:grpSpPr>
        <a:xfrm>
          <a:off x="0" y="0"/>
          <a:ext cx="0" cy="0"/>
          <a:chOff x="0" y="0"/>
          <a:chExt cx="0" cy="0"/>
        </a:xfrm>
      </p:grpSpPr>
      <p:pic>
        <p:nvPicPr>
          <p:cNvPr id="725" name="Google Shape;725;p124"/>
          <p:cNvPicPr preferRelativeResize="0"/>
          <p:nvPr/>
        </p:nvPicPr>
        <p:blipFill>
          <a:blip r:embed="rId3">
            <a:alphaModFix/>
          </a:blip>
          <a:stretch>
            <a:fillRect/>
          </a:stretch>
        </p:blipFill>
        <p:spPr>
          <a:xfrm>
            <a:off x="1350950" y="84925"/>
            <a:ext cx="5849949" cy="47629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29"/>
        <p:cNvGrpSpPr/>
        <p:nvPr/>
      </p:nvGrpSpPr>
      <p:grpSpPr>
        <a:xfrm>
          <a:off x="0" y="0"/>
          <a:ext cx="0" cy="0"/>
          <a:chOff x="0" y="0"/>
          <a:chExt cx="0" cy="0"/>
        </a:xfrm>
      </p:grpSpPr>
      <p:sp>
        <p:nvSpPr>
          <p:cNvPr id="730" name="Google Shape;730;p125"/>
          <p:cNvSpPr txBox="1"/>
          <p:nvPr/>
        </p:nvSpPr>
        <p:spPr>
          <a:xfrm>
            <a:off x="470975" y="669275"/>
            <a:ext cx="78951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Why not make your own Scratch Week or Month and with your students generate a list of word prompts or phrase prompts? </a:t>
            </a:r>
            <a:r>
              <a:rPr lang="en"/>
              <a:t>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34"/>
        <p:cNvGrpSpPr/>
        <p:nvPr/>
      </p:nvGrpSpPr>
      <p:grpSpPr>
        <a:xfrm>
          <a:off x="0" y="0"/>
          <a:ext cx="0" cy="0"/>
          <a:chOff x="0" y="0"/>
          <a:chExt cx="0" cy="0"/>
        </a:xfrm>
      </p:grpSpPr>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38"/>
        <p:cNvGrpSpPr/>
        <p:nvPr/>
      </p:nvGrpSpPr>
      <p:grpSpPr>
        <a:xfrm>
          <a:off x="0" y="0"/>
          <a:ext cx="0" cy="0"/>
          <a:chOff x="0" y="0"/>
          <a:chExt cx="0" cy="0"/>
        </a:xfrm>
      </p:grpSpPr>
      <p:sp>
        <p:nvSpPr>
          <p:cNvPr id="739" name="Google Shape;739;p127"/>
          <p:cNvSpPr txBox="1"/>
          <p:nvPr/>
        </p:nvSpPr>
        <p:spPr>
          <a:xfrm>
            <a:off x="1722775" y="828400"/>
            <a:ext cx="66603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Finding Help:</a:t>
            </a:r>
            <a:endParaRPr sz="6000" b="1">
              <a:solidFill>
                <a:schemeClr val="accent1"/>
              </a:solidFill>
              <a:latin typeface="Times New Roman"/>
              <a:ea typeface="Times New Roman"/>
              <a:cs typeface="Times New Roman"/>
              <a:sym typeface="Times New Roman"/>
            </a:endParaRPr>
          </a:p>
          <a:p>
            <a:pPr marL="0" lvl="0" indent="0" algn="ctr" rtl="0">
              <a:spcBef>
                <a:spcPts val="0"/>
              </a:spcBef>
              <a:spcAft>
                <a:spcPts val="0"/>
              </a:spcAft>
              <a:buNone/>
            </a:pPr>
            <a:r>
              <a:rPr lang="en" sz="6000" b="1">
                <a:solidFill>
                  <a:schemeClr val="accent1"/>
                </a:solidFill>
                <a:latin typeface="Times New Roman"/>
                <a:ea typeface="Times New Roman"/>
                <a:cs typeface="Times New Roman"/>
                <a:sym typeface="Times New Roman"/>
              </a:rPr>
              <a:t>People!</a:t>
            </a:r>
            <a:endParaRPr sz="6000" b="1">
              <a:solidFill>
                <a:schemeClr val="accent1"/>
              </a:solidFill>
              <a:latin typeface="Times New Roman"/>
              <a:ea typeface="Times New Roman"/>
              <a:cs typeface="Times New Roman"/>
              <a:sym typeface="Times New Roman"/>
            </a:endParaRPr>
          </a:p>
        </p:txBody>
      </p:sp>
      <p:sp>
        <p:nvSpPr>
          <p:cNvPr id="740" name="Google Shape;740;p127"/>
          <p:cNvSpPr txBox="1"/>
          <p:nvPr/>
        </p:nvSpPr>
        <p:spPr>
          <a:xfrm>
            <a:off x="7162075" y="4202250"/>
            <a:ext cx="1672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chemeClr val="hlink"/>
                </a:solidFill>
                <a:latin typeface="Times New Roman"/>
                <a:ea typeface="Times New Roman"/>
                <a:cs typeface="Times New Roman"/>
                <a:sym typeface="Times New Roman"/>
                <a:hlinkClick r:id="rId3" action="ppaction://hlinksldjump"/>
              </a:rPr>
              <a:t>TofC Back</a:t>
            </a:r>
            <a:endParaRPr b="1">
              <a:latin typeface="Times New Roman"/>
              <a:ea typeface="Times New Roman"/>
              <a:cs typeface="Times New Roman"/>
              <a:sym typeface="Times New Roman"/>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44"/>
        <p:cNvGrpSpPr/>
        <p:nvPr/>
      </p:nvGrpSpPr>
      <p:grpSpPr>
        <a:xfrm>
          <a:off x="0" y="0"/>
          <a:ext cx="0" cy="0"/>
          <a:chOff x="0" y="0"/>
          <a:chExt cx="0" cy="0"/>
        </a:xfrm>
      </p:grpSpPr>
      <p:pic>
        <p:nvPicPr>
          <p:cNvPr id="745" name="Google Shape;745;p128"/>
          <p:cNvPicPr preferRelativeResize="0"/>
          <p:nvPr/>
        </p:nvPicPr>
        <p:blipFill>
          <a:blip r:embed="rId3">
            <a:alphaModFix/>
          </a:blip>
          <a:stretch>
            <a:fillRect/>
          </a:stretch>
        </p:blipFill>
        <p:spPr>
          <a:xfrm>
            <a:off x="152400" y="152400"/>
            <a:ext cx="8839200" cy="421269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49"/>
        <p:cNvGrpSpPr/>
        <p:nvPr/>
      </p:nvGrpSpPr>
      <p:grpSpPr>
        <a:xfrm>
          <a:off x="0" y="0"/>
          <a:ext cx="0" cy="0"/>
          <a:chOff x="0" y="0"/>
          <a:chExt cx="0" cy="0"/>
        </a:xfrm>
      </p:grpSpPr>
      <p:sp>
        <p:nvSpPr>
          <p:cNvPr id="750" name="Google Shape;750;p129"/>
          <p:cNvSpPr txBox="1"/>
          <p:nvPr/>
        </p:nvSpPr>
        <p:spPr>
          <a:xfrm>
            <a:off x="756025" y="656875"/>
            <a:ext cx="7709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b="1">
              <a:latin typeface="Times New Roman"/>
              <a:ea typeface="Times New Roman"/>
              <a:cs typeface="Times New Roman"/>
              <a:sym typeface="Times New Roman"/>
            </a:endParaRPr>
          </a:p>
        </p:txBody>
      </p:sp>
      <p:sp>
        <p:nvSpPr>
          <p:cNvPr id="751" name="Google Shape;751;p129"/>
          <p:cNvSpPr txBox="1"/>
          <p:nvPr/>
        </p:nvSpPr>
        <p:spPr>
          <a:xfrm>
            <a:off x="735350" y="520800"/>
            <a:ext cx="73524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400" b="1">
                <a:solidFill>
                  <a:schemeClr val="dk1"/>
                </a:solidFill>
                <a:latin typeface="Times New Roman"/>
                <a:ea typeface="Times New Roman"/>
                <a:cs typeface="Times New Roman"/>
                <a:sym typeface="Times New Roman"/>
              </a:rPr>
              <a:t>Scratch MeetUps are wonderful places to meet others and have a say in the agenda.  </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Usually these are face-to-face meetings in large urban areas, one a month during the school year.</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Hopefully virtual meetup will continue so educators in rural or isolated areas can participate. </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2400" b="1">
                <a:solidFill>
                  <a:schemeClr val="dk1"/>
                </a:solidFill>
                <a:latin typeface="Times New Roman"/>
                <a:ea typeface="Times New Roman"/>
                <a:cs typeface="Times New Roman"/>
                <a:sym typeface="Times New Roman"/>
              </a:rPr>
              <a:t>Part of creating Yellow Pages is to follow up with virtual MeetUps for Ontario Educators.  Hope you will join in!</a:t>
            </a:r>
            <a:endParaRPr sz="2400" b="1">
              <a:solidFill>
                <a:schemeClr val="dk1"/>
              </a:solidFill>
              <a:latin typeface="Times New Roman"/>
              <a:ea typeface="Times New Roman"/>
              <a:cs typeface="Times New Roman"/>
              <a:sym typeface="Times New Roman"/>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55"/>
        <p:cNvGrpSpPr/>
        <p:nvPr/>
      </p:nvGrpSpPr>
      <p:grpSpPr>
        <a:xfrm>
          <a:off x="0" y="0"/>
          <a:ext cx="0" cy="0"/>
          <a:chOff x="0" y="0"/>
          <a:chExt cx="0" cy="0"/>
        </a:xfrm>
      </p:grpSpPr>
      <p:sp>
        <p:nvSpPr>
          <p:cNvPr id="756" name="Google Shape;756;p130"/>
          <p:cNvSpPr txBox="1"/>
          <p:nvPr/>
        </p:nvSpPr>
        <p:spPr>
          <a:xfrm>
            <a:off x="756025" y="656875"/>
            <a:ext cx="77091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There is a Facebook Group that you might find helpful.</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My #1 go to is Teaching with Scratch</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3"/>
              </a:rPr>
              <a:t>https://www.facebook.com/groups/TeachingwithScratch/about</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This group can answer questions you have.  There are students’ projects and events posted as well.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It is sponsored by Harvard Graduate School of Education.  HGSE and Scratch @MIT are partners in many endeavors.  </a:t>
            </a:r>
            <a:endParaRPr sz="2400" b="1">
              <a:latin typeface="Times New Roman"/>
              <a:ea typeface="Times New Roman"/>
              <a:cs typeface="Times New Roman"/>
              <a:sym typeface="Times New Roman"/>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60"/>
        <p:cNvGrpSpPr/>
        <p:nvPr/>
      </p:nvGrpSpPr>
      <p:grpSpPr>
        <a:xfrm>
          <a:off x="0" y="0"/>
          <a:ext cx="0" cy="0"/>
          <a:chOff x="0" y="0"/>
          <a:chExt cx="0" cy="0"/>
        </a:xfrm>
      </p:grpSpPr>
      <p:sp>
        <p:nvSpPr>
          <p:cNvPr id="761" name="Google Shape;761;p131"/>
          <p:cNvSpPr txBox="1"/>
          <p:nvPr/>
        </p:nvSpPr>
        <p:spPr>
          <a:xfrm>
            <a:off x="520550" y="520550"/>
            <a:ext cx="820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762" name="Google Shape;762;p131"/>
          <p:cNvPicPr preferRelativeResize="0"/>
          <p:nvPr/>
        </p:nvPicPr>
        <p:blipFill>
          <a:blip r:embed="rId3">
            <a:alphaModFix/>
          </a:blip>
          <a:stretch>
            <a:fillRect/>
          </a:stretch>
        </p:blipFill>
        <p:spPr>
          <a:xfrm>
            <a:off x="1130182" y="298000"/>
            <a:ext cx="6985444" cy="43525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22"/>
        <p:cNvGrpSpPr/>
        <p:nvPr/>
      </p:nvGrpSpPr>
      <p:grpSpPr>
        <a:xfrm>
          <a:off x="0" y="0"/>
          <a:ext cx="0" cy="0"/>
          <a:chOff x="0" y="0"/>
          <a:chExt cx="0" cy="0"/>
        </a:xfrm>
      </p:grpSpPr>
      <p:pic>
        <p:nvPicPr>
          <p:cNvPr id="123" name="Google Shape;123;p24"/>
          <p:cNvPicPr preferRelativeResize="0"/>
          <p:nvPr/>
        </p:nvPicPr>
        <p:blipFill>
          <a:blip r:embed="rId3">
            <a:alphaModFix/>
          </a:blip>
          <a:stretch>
            <a:fillRect/>
          </a:stretch>
        </p:blipFill>
        <p:spPr>
          <a:xfrm>
            <a:off x="843125" y="164750"/>
            <a:ext cx="7353300" cy="41719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66"/>
        <p:cNvGrpSpPr/>
        <p:nvPr/>
      </p:nvGrpSpPr>
      <p:grpSpPr>
        <a:xfrm>
          <a:off x="0" y="0"/>
          <a:ext cx="0" cy="0"/>
          <a:chOff x="0" y="0"/>
          <a:chExt cx="0" cy="0"/>
        </a:xfrm>
      </p:grpSpPr>
      <p:sp>
        <p:nvSpPr>
          <p:cNvPr id="767" name="Google Shape;767;p132"/>
          <p:cNvSpPr txBox="1"/>
          <p:nvPr/>
        </p:nvSpPr>
        <p:spPr>
          <a:xfrm>
            <a:off x="483375" y="669275"/>
            <a:ext cx="6457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68" name="Google Shape;768;p132"/>
          <p:cNvSpPr txBox="1"/>
          <p:nvPr/>
        </p:nvSpPr>
        <p:spPr>
          <a:xfrm>
            <a:off x="483375" y="297450"/>
            <a:ext cx="8006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400" b="1">
                <a:solidFill>
                  <a:schemeClr val="dk1"/>
                </a:solidFill>
                <a:latin typeface="Times New Roman"/>
                <a:ea typeface="Times New Roman"/>
                <a:cs typeface="Times New Roman"/>
                <a:sym typeface="Times New Roman"/>
              </a:rPr>
              <a:t>Here is an example of a comment in the FB group and answers.  They are typical of the responses.  </a:t>
            </a:r>
            <a:endParaRPr sz="2400" b="1">
              <a:latin typeface="Times New Roman"/>
              <a:ea typeface="Times New Roman"/>
              <a:cs typeface="Times New Roman"/>
              <a:sym typeface="Times New Roman"/>
            </a:endParaRPr>
          </a:p>
        </p:txBody>
      </p:sp>
      <p:pic>
        <p:nvPicPr>
          <p:cNvPr id="769" name="Google Shape;769;p132"/>
          <p:cNvPicPr preferRelativeResize="0"/>
          <p:nvPr/>
        </p:nvPicPr>
        <p:blipFill>
          <a:blip r:embed="rId3">
            <a:alphaModFix/>
          </a:blip>
          <a:stretch>
            <a:fillRect/>
          </a:stretch>
        </p:blipFill>
        <p:spPr>
          <a:xfrm>
            <a:off x="257550" y="1150900"/>
            <a:ext cx="8232225" cy="31126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73"/>
        <p:cNvGrpSpPr/>
        <p:nvPr/>
      </p:nvGrpSpPr>
      <p:grpSpPr>
        <a:xfrm>
          <a:off x="0" y="0"/>
          <a:ext cx="0" cy="0"/>
          <a:chOff x="0" y="0"/>
          <a:chExt cx="0" cy="0"/>
        </a:xfrm>
      </p:grpSpPr>
      <p:sp>
        <p:nvSpPr>
          <p:cNvPr id="774" name="Google Shape;774;p133"/>
          <p:cNvSpPr txBox="1"/>
          <p:nvPr/>
        </p:nvSpPr>
        <p:spPr>
          <a:xfrm>
            <a:off x="644475" y="458575"/>
            <a:ext cx="28878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dk1"/>
                </a:solidFill>
                <a:latin typeface="Times New Roman"/>
                <a:ea typeface="Times New Roman"/>
                <a:cs typeface="Times New Roman"/>
                <a:sym typeface="Times New Roman"/>
              </a:rPr>
              <a:t>Notice the next 2 responses.  </a:t>
            </a:r>
            <a:endParaRPr sz="3000"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3000" b="1">
                <a:solidFill>
                  <a:schemeClr val="dk1"/>
                </a:solidFill>
                <a:latin typeface="Times New Roman"/>
                <a:ea typeface="Times New Roman"/>
                <a:cs typeface="Times New Roman"/>
                <a:sym typeface="Times New Roman"/>
              </a:rPr>
              <a:t>One, offering to help “If you share project link, I can remix.”</a:t>
            </a:r>
            <a:endParaRPr sz="3000" b="1">
              <a:latin typeface="Times New Roman"/>
              <a:ea typeface="Times New Roman"/>
              <a:cs typeface="Times New Roman"/>
              <a:sym typeface="Times New Roman"/>
            </a:endParaRPr>
          </a:p>
        </p:txBody>
      </p:sp>
      <p:pic>
        <p:nvPicPr>
          <p:cNvPr id="775" name="Google Shape;775;p133"/>
          <p:cNvPicPr preferRelativeResize="0"/>
          <p:nvPr/>
        </p:nvPicPr>
        <p:blipFill>
          <a:blip r:embed="rId3">
            <a:alphaModFix/>
          </a:blip>
          <a:stretch>
            <a:fillRect/>
          </a:stretch>
        </p:blipFill>
        <p:spPr>
          <a:xfrm>
            <a:off x="3701050" y="111075"/>
            <a:ext cx="5260825" cy="495805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79"/>
        <p:cNvGrpSpPr/>
        <p:nvPr/>
      </p:nvGrpSpPr>
      <p:grpSpPr>
        <a:xfrm>
          <a:off x="0" y="0"/>
          <a:ext cx="0" cy="0"/>
          <a:chOff x="0" y="0"/>
          <a:chExt cx="0" cy="0"/>
        </a:xfrm>
      </p:grpSpPr>
      <p:sp>
        <p:nvSpPr>
          <p:cNvPr id="780" name="Google Shape;780;p134"/>
          <p:cNvSpPr txBox="1"/>
          <p:nvPr/>
        </p:nvSpPr>
        <p:spPr>
          <a:xfrm>
            <a:off x="272675" y="297450"/>
            <a:ext cx="806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781" name="Google Shape;781;p134"/>
          <p:cNvPicPr preferRelativeResize="0"/>
          <p:nvPr/>
        </p:nvPicPr>
        <p:blipFill>
          <a:blip r:embed="rId3">
            <a:alphaModFix/>
          </a:blip>
          <a:stretch>
            <a:fillRect/>
          </a:stretch>
        </p:blipFill>
        <p:spPr>
          <a:xfrm>
            <a:off x="4261659" y="297450"/>
            <a:ext cx="4538665" cy="4693650"/>
          </a:xfrm>
          <a:prstGeom prst="rect">
            <a:avLst/>
          </a:prstGeom>
          <a:noFill/>
          <a:ln>
            <a:noFill/>
          </a:ln>
        </p:spPr>
      </p:pic>
      <p:sp>
        <p:nvSpPr>
          <p:cNvPr id="782" name="Google Shape;782;p134"/>
          <p:cNvSpPr txBox="1"/>
          <p:nvPr/>
        </p:nvSpPr>
        <p:spPr>
          <a:xfrm>
            <a:off x="743650" y="793225"/>
            <a:ext cx="32349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3000" b="1">
                <a:solidFill>
                  <a:schemeClr val="dk1"/>
                </a:solidFill>
                <a:latin typeface="Times New Roman"/>
                <a:ea typeface="Times New Roman"/>
                <a:cs typeface="Times New Roman"/>
                <a:sym typeface="Times New Roman"/>
              </a:rPr>
              <a:t>The second makes their own new project and posts the link to further explain the answer given.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86"/>
        <p:cNvGrpSpPr/>
        <p:nvPr/>
      </p:nvGrpSpPr>
      <p:grpSpPr>
        <a:xfrm>
          <a:off x="0" y="0"/>
          <a:ext cx="0" cy="0"/>
          <a:chOff x="0" y="0"/>
          <a:chExt cx="0" cy="0"/>
        </a:xfrm>
      </p:grpSpPr>
      <p:sp>
        <p:nvSpPr>
          <p:cNvPr id="787" name="Google Shape;787;p135"/>
          <p:cNvSpPr txBox="1"/>
          <p:nvPr/>
        </p:nvSpPr>
        <p:spPr>
          <a:xfrm>
            <a:off x="483375" y="409025"/>
            <a:ext cx="7597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88" name="Google Shape;788;p135"/>
          <p:cNvSpPr txBox="1"/>
          <p:nvPr/>
        </p:nvSpPr>
        <p:spPr>
          <a:xfrm>
            <a:off x="297450" y="409025"/>
            <a:ext cx="8465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This responds gives a link to  </a:t>
            </a:r>
            <a:r>
              <a:rPr lang="en" sz="2400" b="1" u="sng">
                <a:solidFill>
                  <a:schemeClr val="hlink"/>
                </a:solidFill>
                <a:latin typeface="Times New Roman"/>
                <a:ea typeface="Times New Roman"/>
                <a:cs typeface="Times New Roman"/>
                <a:sym typeface="Times New Roman"/>
                <a:hlinkClick r:id="rId3"/>
              </a:rPr>
              <a:t>https://scratch.mit.edu/discuss/</a:t>
            </a:r>
            <a:r>
              <a:rPr lang="en" sz="2400" b="1">
                <a:latin typeface="Times New Roman"/>
                <a:ea typeface="Times New Roman"/>
                <a:cs typeface="Times New Roman"/>
                <a:sym typeface="Times New Roman"/>
              </a:rPr>
              <a:t>  Which is like the FB group only with archived information.  See next slide for screenshot of Discuss Home page</a:t>
            </a:r>
            <a:endParaRPr sz="2400" b="1">
              <a:latin typeface="Times New Roman"/>
              <a:ea typeface="Times New Roman"/>
              <a:cs typeface="Times New Roman"/>
              <a:sym typeface="Times New Roman"/>
            </a:endParaRPr>
          </a:p>
        </p:txBody>
      </p:sp>
      <p:pic>
        <p:nvPicPr>
          <p:cNvPr id="789" name="Google Shape;789;p135"/>
          <p:cNvPicPr preferRelativeResize="0"/>
          <p:nvPr/>
        </p:nvPicPr>
        <p:blipFill>
          <a:blip r:embed="rId4">
            <a:alphaModFix/>
          </a:blip>
          <a:stretch>
            <a:fillRect/>
          </a:stretch>
        </p:blipFill>
        <p:spPr>
          <a:xfrm>
            <a:off x="690238" y="1702025"/>
            <a:ext cx="7763525" cy="267642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93"/>
        <p:cNvGrpSpPr/>
        <p:nvPr/>
      </p:nvGrpSpPr>
      <p:grpSpPr>
        <a:xfrm>
          <a:off x="0" y="0"/>
          <a:ext cx="0" cy="0"/>
          <a:chOff x="0" y="0"/>
          <a:chExt cx="0" cy="0"/>
        </a:xfrm>
      </p:grpSpPr>
      <p:pic>
        <p:nvPicPr>
          <p:cNvPr id="794" name="Google Shape;794;p136"/>
          <p:cNvPicPr preferRelativeResize="0"/>
          <p:nvPr/>
        </p:nvPicPr>
        <p:blipFill>
          <a:blip r:embed="rId3">
            <a:alphaModFix/>
          </a:blip>
          <a:stretch>
            <a:fillRect/>
          </a:stretch>
        </p:blipFill>
        <p:spPr>
          <a:xfrm>
            <a:off x="152400" y="152400"/>
            <a:ext cx="8839199" cy="4229459"/>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98"/>
        <p:cNvGrpSpPr/>
        <p:nvPr/>
      </p:nvGrpSpPr>
      <p:grpSpPr>
        <a:xfrm>
          <a:off x="0" y="0"/>
          <a:ext cx="0" cy="0"/>
          <a:chOff x="0" y="0"/>
          <a:chExt cx="0" cy="0"/>
        </a:xfrm>
      </p:grpSpPr>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02"/>
        <p:cNvGrpSpPr/>
        <p:nvPr/>
      </p:nvGrpSpPr>
      <p:grpSpPr>
        <a:xfrm>
          <a:off x="0" y="0"/>
          <a:ext cx="0" cy="0"/>
          <a:chOff x="0" y="0"/>
          <a:chExt cx="0" cy="0"/>
        </a:xfrm>
      </p:grpSpPr>
      <p:sp>
        <p:nvSpPr>
          <p:cNvPr id="803" name="Google Shape;803;p138"/>
          <p:cNvSpPr txBox="1"/>
          <p:nvPr/>
        </p:nvSpPr>
        <p:spPr>
          <a:xfrm>
            <a:off x="1288975" y="1090675"/>
            <a:ext cx="69405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Finding Help:</a:t>
            </a:r>
            <a:endParaRPr sz="6000" b="1">
              <a:solidFill>
                <a:schemeClr val="accent1"/>
              </a:solidFill>
              <a:latin typeface="Times New Roman"/>
              <a:ea typeface="Times New Roman"/>
              <a:cs typeface="Times New Roman"/>
              <a:sym typeface="Times New Roman"/>
            </a:endParaRPr>
          </a:p>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Lesson Plans</a:t>
            </a:r>
            <a:endParaRPr sz="6000" b="1">
              <a:solidFill>
                <a:schemeClr val="accent1"/>
              </a:solidFill>
              <a:latin typeface="Times New Roman"/>
              <a:ea typeface="Times New Roman"/>
              <a:cs typeface="Times New Roman"/>
              <a:sym typeface="Times New Roman"/>
            </a:endParaRPr>
          </a:p>
        </p:txBody>
      </p:sp>
      <p:sp>
        <p:nvSpPr>
          <p:cNvPr id="804" name="Google Shape;804;p138"/>
          <p:cNvSpPr txBox="1"/>
          <p:nvPr/>
        </p:nvSpPr>
        <p:spPr>
          <a:xfrm>
            <a:off x="7172600" y="4275875"/>
            <a:ext cx="1693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chemeClr val="hlink"/>
                </a:solidFill>
                <a:latin typeface="Times New Roman"/>
                <a:ea typeface="Times New Roman"/>
                <a:cs typeface="Times New Roman"/>
                <a:sym typeface="Times New Roman"/>
                <a:hlinkClick r:id="rId3" action="ppaction://hlinksldjump"/>
              </a:rPr>
              <a:t>TofC Back</a:t>
            </a:r>
            <a:endParaRPr b="1">
              <a:latin typeface="Times New Roman"/>
              <a:ea typeface="Times New Roman"/>
              <a:cs typeface="Times New Roman"/>
              <a:sym typeface="Times New Roman"/>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08"/>
        <p:cNvGrpSpPr/>
        <p:nvPr/>
      </p:nvGrpSpPr>
      <p:grpSpPr>
        <a:xfrm>
          <a:off x="0" y="0"/>
          <a:ext cx="0" cy="0"/>
          <a:chOff x="0" y="0"/>
          <a:chExt cx="0" cy="0"/>
        </a:xfrm>
      </p:grpSpPr>
      <p:sp>
        <p:nvSpPr>
          <p:cNvPr id="809" name="Google Shape;809;p139"/>
          <p:cNvSpPr txBox="1"/>
          <p:nvPr/>
        </p:nvSpPr>
        <p:spPr>
          <a:xfrm>
            <a:off x="356675" y="583925"/>
            <a:ext cx="81096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400" b="1">
                <a:solidFill>
                  <a:schemeClr val="dk1"/>
                </a:solidFill>
                <a:latin typeface="Times New Roman"/>
                <a:ea typeface="Times New Roman"/>
                <a:cs typeface="Times New Roman"/>
                <a:sym typeface="Times New Roman"/>
              </a:rPr>
              <a:t>I was fortunate to  be part of an OAME writing team for the Fall 2020 to Spring 2021.  The team wrote coding lessons for Grades 1 to 8 as well as Fractions, Financial Literacy and Mathematical Modelling lessons.  </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2400" b="1">
                <a:solidFill>
                  <a:schemeClr val="dk1"/>
                </a:solidFill>
                <a:latin typeface="Times New Roman"/>
                <a:ea typeface="Times New Roman"/>
                <a:cs typeface="Times New Roman"/>
                <a:sym typeface="Times New Roman"/>
              </a:rPr>
              <a:t>Individual school boards across Ontario have begun to write lessons, coding Scratch projects and create videos for the coding expectations.  As they become available to the public the Yellow Pages will be updated with the resources. </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13"/>
        <p:cNvGrpSpPr/>
        <p:nvPr/>
      </p:nvGrpSpPr>
      <p:grpSpPr>
        <a:xfrm>
          <a:off x="0" y="0"/>
          <a:ext cx="0" cy="0"/>
          <a:chOff x="0" y="0"/>
          <a:chExt cx="0" cy="0"/>
        </a:xfrm>
      </p:grpSpPr>
      <p:sp>
        <p:nvSpPr>
          <p:cNvPr id="814" name="Google Shape;814;p140"/>
          <p:cNvSpPr txBox="1"/>
          <p:nvPr/>
        </p:nvSpPr>
        <p:spPr>
          <a:xfrm>
            <a:off x="322250" y="409000"/>
            <a:ext cx="846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OAME/AOEM Ontario Association of Mathematics Educators</a:t>
            </a:r>
            <a:endParaRPr sz="2400" b="1">
              <a:latin typeface="Times New Roman"/>
              <a:ea typeface="Times New Roman"/>
              <a:cs typeface="Times New Roman"/>
              <a:sym typeface="Times New Roman"/>
            </a:endParaRPr>
          </a:p>
        </p:txBody>
      </p:sp>
      <p:pic>
        <p:nvPicPr>
          <p:cNvPr id="815" name="Google Shape;815;p140"/>
          <p:cNvPicPr preferRelativeResize="0"/>
          <p:nvPr/>
        </p:nvPicPr>
        <p:blipFill>
          <a:blip r:embed="rId3">
            <a:alphaModFix/>
          </a:blip>
          <a:stretch>
            <a:fillRect/>
          </a:stretch>
        </p:blipFill>
        <p:spPr>
          <a:xfrm>
            <a:off x="152400" y="1182013"/>
            <a:ext cx="8839200" cy="2961757"/>
          </a:xfrm>
          <a:prstGeom prst="rect">
            <a:avLst/>
          </a:prstGeom>
          <a:noFill/>
          <a:ln w="9525" cap="flat" cmpd="sng">
            <a:solidFill>
              <a:schemeClr val="dk1"/>
            </a:solidFill>
            <a:prstDash val="solid"/>
            <a:round/>
            <a:headEnd type="none" w="sm" len="sm"/>
            <a:tailEnd type="none" w="sm" len="sm"/>
          </a:ln>
        </p:spPr>
      </p:pic>
      <p:sp>
        <p:nvSpPr>
          <p:cNvPr id="816" name="Google Shape;816;p140"/>
          <p:cNvSpPr txBox="1"/>
          <p:nvPr/>
        </p:nvSpPr>
        <p:spPr>
          <a:xfrm>
            <a:off x="656875" y="4362675"/>
            <a:ext cx="743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u="sng">
                <a:latin typeface="Times New Roman"/>
                <a:ea typeface="Times New Roman"/>
                <a:cs typeface="Times New Roman"/>
                <a:sym typeface="Times New Roman"/>
                <a:hlinkClick r:id="rId4"/>
              </a:rPr>
              <a:t>https://ontariomath.support/?pg=home&amp;lang=EN</a:t>
            </a:r>
            <a:r>
              <a:rPr lang="en" sz="2200" b="1">
                <a:latin typeface="Times New Roman"/>
                <a:ea typeface="Times New Roman"/>
                <a:cs typeface="Times New Roman"/>
                <a:sym typeface="Times New Roman"/>
              </a:rPr>
              <a:t> </a:t>
            </a:r>
            <a:endParaRPr sz="2200" b="1">
              <a:latin typeface="Times New Roman"/>
              <a:ea typeface="Times New Roman"/>
              <a:cs typeface="Times New Roman"/>
              <a:sym typeface="Times New Roman"/>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20"/>
        <p:cNvGrpSpPr/>
        <p:nvPr/>
      </p:nvGrpSpPr>
      <p:grpSpPr>
        <a:xfrm>
          <a:off x="0" y="0"/>
          <a:ext cx="0" cy="0"/>
          <a:chOff x="0" y="0"/>
          <a:chExt cx="0" cy="0"/>
        </a:xfrm>
      </p:grpSpPr>
      <p:pic>
        <p:nvPicPr>
          <p:cNvPr id="821" name="Google Shape;821;p141"/>
          <p:cNvPicPr preferRelativeResize="0"/>
          <p:nvPr/>
        </p:nvPicPr>
        <p:blipFill>
          <a:blip r:embed="rId3">
            <a:alphaModFix/>
          </a:blip>
          <a:stretch>
            <a:fillRect/>
          </a:stretch>
        </p:blipFill>
        <p:spPr>
          <a:xfrm>
            <a:off x="152400" y="710125"/>
            <a:ext cx="8839199" cy="2933305"/>
          </a:xfrm>
          <a:prstGeom prst="rect">
            <a:avLst/>
          </a:prstGeom>
          <a:noFill/>
          <a:ln w="9525" cap="flat" cmpd="sng">
            <a:solidFill>
              <a:schemeClr val="dk1"/>
            </a:solidFill>
            <a:prstDash val="solid"/>
            <a:round/>
            <a:headEnd type="none" w="sm" len="sm"/>
            <a:tailEnd type="none" w="sm" len="sm"/>
          </a:ln>
        </p:spPr>
      </p:pic>
      <p:sp>
        <p:nvSpPr>
          <p:cNvPr id="822" name="Google Shape;822;p141"/>
          <p:cNvSpPr txBox="1"/>
          <p:nvPr/>
        </p:nvSpPr>
        <p:spPr>
          <a:xfrm>
            <a:off x="557725" y="3755375"/>
            <a:ext cx="7077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https://ontariomath.support/?pg=home&amp;lang=FR</a:t>
            </a:r>
            <a:endParaRPr sz="2400" b="1">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27"/>
        <p:cNvGrpSpPr/>
        <p:nvPr/>
      </p:nvGrpSpPr>
      <p:grpSpPr>
        <a:xfrm>
          <a:off x="0" y="0"/>
          <a:ext cx="0" cy="0"/>
          <a:chOff x="0" y="0"/>
          <a:chExt cx="0" cy="0"/>
        </a:xfrm>
      </p:grpSpPr>
      <p:pic>
        <p:nvPicPr>
          <p:cNvPr id="128" name="Google Shape;128;p25"/>
          <p:cNvPicPr preferRelativeResize="0"/>
          <p:nvPr/>
        </p:nvPicPr>
        <p:blipFill>
          <a:blip r:embed="rId3">
            <a:alphaModFix/>
          </a:blip>
          <a:stretch>
            <a:fillRect/>
          </a:stretch>
        </p:blipFill>
        <p:spPr>
          <a:xfrm>
            <a:off x="2490025" y="3512541"/>
            <a:ext cx="6528275" cy="1479134"/>
          </a:xfrm>
          <a:prstGeom prst="rect">
            <a:avLst/>
          </a:prstGeom>
          <a:noFill/>
          <a:ln w="9525" cap="flat" cmpd="sng">
            <a:solidFill>
              <a:schemeClr val="dk1"/>
            </a:solidFill>
            <a:prstDash val="solid"/>
            <a:round/>
            <a:headEnd type="none" w="sm" len="sm"/>
            <a:tailEnd type="none" w="sm" len="sm"/>
          </a:ln>
        </p:spPr>
      </p:pic>
      <p:pic>
        <p:nvPicPr>
          <p:cNvPr id="129" name="Google Shape;129;p25"/>
          <p:cNvPicPr preferRelativeResize="0"/>
          <p:nvPr/>
        </p:nvPicPr>
        <p:blipFill>
          <a:blip r:embed="rId4">
            <a:alphaModFix/>
          </a:blip>
          <a:stretch>
            <a:fillRect/>
          </a:stretch>
        </p:blipFill>
        <p:spPr>
          <a:xfrm>
            <a:off x="2348974" y="1800225"/>
            <a:ext cx="6528288" cy="1543050"/>
          </a:xfrm>
          <a:prstGeom prst="rect">
            <a:avLst/>
          </a:prstGeom>
          <a:noFill/>
          <a:ln w="9525" cap="flat" cmpd="sng">
            <a:solidFill>
              <a:schemeClr val="dk1"/>
            </a:solidFill>
            <a:prstDash val="solid"/>
            <a:round/>
            <a:headEnd type="none" w="sm" len="sm"/>
            <a:tailEnd type="none" w="sm" len="sm"/>
          </a:ln>
        </p:spPr>
      </p:pic>
      <p:pic>
        <p:nvPicPr>
          <p:cNvPr id="130" name="Google Shape;130;p25"/>
          <p:cNvPicPr preferRelativeResize="0"/>
          <p:nvPr/>
        </p:nvPicPr>
        <p:blipFill>
          <a:blip r:embed="rId5">
            <a:alphaModFix/>
          </a:blip>
          <a:stretch>
            <a:fillRect/>
          </a:stretch>
        </p:blipFill>
        <p:spPr>
          <a:xfrm>
            <a:off x="152400" y="152400"/>
            <a:ext cx="2044174" cy="2247088"/>
          </a:xfrm>
          <a:prstGeom prst="rect">
            <a:avLst/>
          </a:prstGeom>
          <a:noFill/>
          <a:ln w="9525" cap="flat" cmpd="sng">
            <a:solidFill>
              <a:schemeClr val="dk1"/>
            </a:solidFill>
            <a:prstDash val="solid"/>
            <a:round/>
            <a:headEnd type="none" w="sm" len="sm"/>
            <a:tailEnd type="none" w="sm" len="sm"/>
          </a:ln>
        </p:spPr>
      </p:pic>
      <p:sp>
        <p:nvSpPr>
          <p:cNvPr id="131" name="Google Shape;131;p25"/>
          <p:cNvSpPr txBox="1"/>
          <p:nvPr/>
        </p:nvSpPr>
        <p:spPr>
          <a:xfrm>
            <a:off x="2515975" y="247875"/>
            <a:ext cx="6023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Add Text to Speech blocks and Sprites will translate and say the text you want. </a:t>
            </a:r>
            <a:endParaRPr sz="2400" b="1">
              <a:latin typeface="Times New Roman"/>
              <a:ea typeface="Times New Roman"/>
              <a:cs typeface="Times New Roman"/>
              <a:sym typeface="Times New Roman"/>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26"/>
        <p:cNvGrpSpPr/>
        <p:nvPr/>
      </p:nvGrpSpPr>
      <p:grpSpPr>
        <a:xfrm>
          <a:off x="0" y="0"/>
          <a:ext cx="0" cy="0"/>
          <a:chOff x="0" y="0"/>
          <a:chExt cx="0" cy="0"/>
        </a:xfrm>
      </p:grpSpPr>
      <p:pic>
        <p:nvPicPr>
          <p:cNvPr id="827" name="Google Shape;827;p142"/>
          <p:cNvPicPr preferRelativeResize="0"/>
          <p:nvPr/>
        </p:nvPicPr>
        <p:blipFill>
          <a:blip r:embed="rId3">
            <a:alphaModFix/>
          </a:blip>
          <a:stretch>
            <a:fillRect/>
          </a:stretch>
        </p:blipFill>
        <p:spPr>
          <a:xfrm>
            <a:off x="2156550" y="262325"/>
            <a:ext cx="6711100" cy="2847950"/>
          </a:xfrm>
          <a:prstGeom prst="rect">
            <a:avLst/>
          </a:prstGeom>
          <a:noFill/>
          <a:ln w="9525" cap="flat" cmpd="sng">
            <a:solidFill>
              <a:schemeClr val="dk1"/>
            </a:solidFill>
            <a:prstDash val="solid"/>
            <a:round/>
            <a:headEnd type="none" w="sm" len="sm"/>
            <a:tailEnd type="none" w="sm" len="sm"/>
          </a:ln>
        </p:spPr>
      </p:pic>
      <p:pic>
        <p:nvPicPr>
          <p:cNvPr id="828" name="Google Shape;828;p142"/>
          <p:cNvPicPr preferRelativeResize="0"/>
          <p:nvPr/>
        </p:nvPicPr>
        <p:blipFill>
          <a:blip r:embed="rId4">
            <a:alphaModFix/>
          </a:blip>
          <a:stretch>
            <a:fillRect/>
          </a:stretch>
        </p:blipFill>
        <p:spPr>
          <a:xfrm>
            <a:off x="152400" y="2219475"/>
            <a:ext cx="4309425" cy="277162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32"/>
        <p:cNvGrpSpPr/>
        <p:nvPr/>
      </p:nvGrpSpPr>
      <p:grpSpPr>
        <a:xfrm>
          <a:off x="0" y="0"/>
          <a:ext cx="0" cy="0"/>
          <a:chOff x="0" y="0"/>
          <a:chExt cx="0" cy="0"/>
        </a:xfrm>
      </p:grpSpPr>
      <p:pic>
        <p:nvPicPr>
          <p:cNvPr id="833" name="Google Shape;833;p143"/>
          <p:cNvPicPr preferRelativeResize="0"/>
          <p:nvPr/>
        </p:nvPicPr>
        <p:blipFill>
          <a:blip r:embed="rId3">
            <a:alphaModFix/>
          </a:blip>
          <a:stretch>
            <a:fillRect/>
          </a:stretch>
        </p:blipFill>
        <p:spPr>
          <a:xfrm>
            <a:off x="152400" y="152400"/>
            <a:ext cx="8839201" cy="449003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37"/>
        <p:cNvGrpSpPr/>
        <p:nvPr/>
      </p:nvGrpSpPr>
      <p:grpSpPr>
        <a:xfrm>
          <a:off x="0" y="0"/>
          <a:ext cx="0" cy="0"/>
          <a:chOff x="0" y="0"/>
          <a:chExt cx="0" cy="0"/>
        </a:xfrm>
      </p:grpSpPr>
      <p:sp>
        <p:nvSpPr>
          <p:cNvPr id="838" name="Google Shape;838;p144"/>
          <p:cNvSpPr txBox="1"/>
          <p:nvPr/>
        </p:nvSpPr>
        <p:spPr>
          <a:xfrm>
            <a:off x="508150" y="495750"/>
            <a:ext cx="76470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Code.org along with Hour of Code is a massive site.  They offer many ways to learn coding.  Activities are often self-pacing.  I have found that the gamification of these activities leads students to complete the task without learning and reflecting on the block and coding stack actions.  It is get-to-the-next-level playing instead.</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There are some great unplugged lessons I have added to the Yellow Pages.  Students don’t learn computational thinking and coding by always being in front of a device.  In particular, I have added a screenshot of unplugged lessons for Course 4 and a bit of one lesson on variables. </a:t>
            </a:r>
            <a:endParaRPr sz="2400" b="1">
              <a:latin typeface="Times New Roman"/>
              <a:ea typeface="Times New Roman"/>
              <a:cs typeface="Times New Roman"/>
              <a:sym typeface="Times New Roman"/>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42"/>
        <p:cNvGrpSpPr/>
        <p:nvPr/>
      </p:nvGrpSpPr>
      <p:grpSpPr>
        <a:xfrm>
          <a:off x="0" y="0"/>
          <a:ext cx="0" cy="0"/>
          <a:chOff x="0" y="0"/>
          <a:chExt cx="0" cy="0"/>
        </a:xfrm>
      </p:grpSpPr>
      <p:pic>
        <p:nvPicPr>
          <p:cNvPr id="843" name="Google Shape;843;p145"/>
          <p:cNvPicPr preferRelativeResize="0"/>
          <p:nvPr/>
        </p:nvPicPr>
        <p:blipFill>
          <a:blip r:embed="rId3">
            <a:alphaModFix/>
          </a:blip>
          <a:stretch>
            <a:fillRect/>
          </a:stretch>
        </p:blipFill>
        <p:spPr>
          <a:xfrm>
            <a:off x="152400" y="152400"/>
            <a:ext cx="4419600" cy="3158573"/>
          </a:xfrm>
          <a:prstGeom prst="rect">
            <a:avLst/>
          </a:prstGeom>
          <a:noFill/>
          <a:ln w="9525" cap="flat" cmpd="sng">
            <a:solidFill>
              <a:schemeClr val="dk1"/>
            </a:solidFill>
            <a:prstDash val="solid"/>
            <a:round/>
            <a:headEnd type="none" w="sm" len="sm"/>
            <a:tailEnd type="none" w="sm" len="sm"/>
          </a:ln>
        </p:spPr>
      </p:pic>
      <p:pic>
        <p:nvPicPr>
          <p:cNvPr id="844" name="Google Shape;844;p145"/>
          <p:cNvPicPr preferRelativeResize="0"/>
          <p:nvPr/>
        </p:nvPicPr>
        <p:blipFill>
          <a:blip r:embed="rId4">
            <a:alphaModFix/>
          </a:blip>
          <a:stretch>
            <a:fillRect/>
          </a:stretch>
        </p:blipFill>
        <p:spPr>
          <a:xfrm>
            <a:off x="3772825" y="1326150"/>
            <a:ext cx="4743900" cy="36686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48"/>
        <p:cNvGrpSpPr/>
        <p:nvPr/>
      </p:nvGrpSpPr>
      <p:grpSpPr>
        <a:xfrm>
          <a:off x="0" y="0"/>
          <a:ext cx="0" cy="0"/>
          <a:chOff x="0" y="0"/>
          <a:chExt cx="0" cy="0"/>
        </a:xfrm>
      </p:grpSpPr>
      <p:pic>
        <p:nvPicPr>
          <p:cNvPr id="849" name="Google Shape;849;p146"/>
          <p:cNvPicPr preferRelativeResize="0"/>
          <p:nvPr/>
        </p:nvPicPr>
        <p:blipFill>
          <a:blip r:embed="rId3">
            <a:alphaModFix/>
          </a:blip>
          <a:stretch>
            <a:fillRect/>
          </a:stretch>
        </p:blipFill>
        <p:spPr>
          <a:xfrm>
            <a:off x="152400" y="152400"/>
            <a:ext cx="7482300" cy="2688500"/>
          </a:xfrm>
          <a:prstGeom prst="rect">
            <a:avLst/>
          </a:prstGeom>
          <a:noFill/>
          <a:ln w="9525" cap="flat" cmpd="sng">
            <a:solidFill>
              <a:schemeClr val="dk1"/>
            </a:solidFill>
            <a:prstDash val="solid"/>
            <a:round/>
            <a:headEnd type="none" w="sm" len="sm"/>
            <a:tailEnd type="none" w="sm" len="sm"/>
          </a:ln>
        </p:spPr>
      </p:pic>
      <p:pic>
        <p:nvPicPr>
          <p:cNvPr id="850" name="Google Shape;850;p146"/>
          <p:cNvPicPr preferRelativeResize="0"/>
          <p:nvPr/>
        </p:nvPicPr>
        <p:blipFill>
          <a:blip r:embed="rId4">
            <a:alphaModFix/>
          </a:blip>
          <a:stretch>
            <a:fillRect/>
          </a:stretch>
        </p:blipFill>
        <p:spPr>
          <a:xfrm>
            <a:off x="5754475" y="2956125"/>
            <a:ext cx="2420542" cy="1997799"/>
          </a:xfrm>
          <a:prstGeom prst="rect">
            <a:avLst/>
          </a:prstGeom>
          <a:noFill/>
          <a:ln w="9525" cap="flat" cmpd="sng">
            <a:solidFill>
              <a:schemeClr val="dk1"/>
            </a:solidFill>
            <a:prstDash val="solid"/>
            <a:round/>
            <a:headEnd type="none" w="sm" len="sm"/>
            <a:tailEnd type="none" w="sm" len="sm"/>
          </a:ln>
        </p:spPr>
      </p:pic>
      <p:sp>
        <p:nvSpPr>
          <p:cNvPr id="851" name="Google Shape;851;p146"/>
          <p:cNvSpPr txBox="1"/>
          <p:nvPr/>
        </p:nvSpPr>
        <p:spPr>
          <a:xfrm>
            <a:off x="520550" y="3073700"/>
            <a:ext cx="4647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Lessons are well planned out and all the resources are linked in.  </a:t>
            </a:r>
            <a:endParaRPr sz="2400" b="1">
              <a:latin typeface="Times New Roman"/>
              <a:ea typeface="Times New Roman"/>
              <a:cs typeface="Times New Roman"/>
              <a:sym typeface="Times New Roman"/>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55"/>
        <p:cNvGrpSpPr/>
        <p:nvPr/>
      </p:nvGrpSpPr>
      <p:grpSpPr>
        <a:xfrm>
          <a:off x="0" y="0"/>
          <a:ext cx="0" cy="0"/>
          <a:chOff x="0" y="0"/>
          <a:chExt cx="0" cy="0"/>
        </a:xfrm>
      </p:grpSpPr>
      <p:pic>
        <p:nvPicPr>
          <p:cNvPr id="856" name="Google Shape;856;p147"/>
          <p:cNvPicPr preferRelativeResize="0"/>
          <p:nvPr/>
        </p:nvPicPr>
        <p:blipFill>
          <a:blip r:embed="rId3">
            <a:alphaModFix/>
          </a:blip>
          <a:stretch>
            <a:fillRect/>
          </a:stretch>
        </p:blipFill>
        <p:spPr>
          <a:xfrm>
            <a:off x="152400" y="152400"/>
            <a:ext cx="8839202" cy="3783143"/>
          </a:xfrm>
          <a:prstGeom prst="rect">
            <a:avLst/>
          </a:prstGeom>
          <a:noFill/>
          <a:ln w="9525" cap="flat" cmpd="sng">
            <a:solidFill>
              <a:schemeClr val="dk2"/>
            </a:solidFill>
            <a:prstDash val="solid"/>
            <a:round/>
            <a:headEnd type="none" w="sm" len="sm"/>
            <a:tailEnd type="none" w="sm" len="sm"/>
          </a:ln>
        </p:spPr>
      </p:pic>
      <p:sp>
        <p:nvSpPr>
          <p:cNvPr id="857" name="Google Shape;857;p147"/>
          <p:cNvSpPr txBox="1"/>
          <p:nvPr/>
        </p:nvSpPr>
        <p:spPr>
          <a:xfrm>
            <a:off x="1103075" y="4325500"/>
            <a:ext cx="659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https://outreach.tvolearn.com/codingintheclassroom/</a:t>
            </a:r>
            <a:r>
              <a:rPr lang="en"/>
              <a:t> </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61"/>
        <p:cNvGrpSpPr/>
        <p:nvPr/>
      </p:nvGrpSpPr>
      <p:grpSpPr>
        <a:xfrm>
          <a:off x="0" y="0"/>
          <a:ext cx="0" cy="0"/>
          <a:chOff x="0" y="0"/>
          <a:chExt cx="0" cy="0"/>
        </a:xfrm>
      </p:grpSpPr>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65"/>
        <p:cNvGrpSpPr/>
        <p:nvPr/>
      </p:nvGrpSpPr>
      <p:grpSpPr>
        <a:xfrm>
          <a:off x="0" y="0"/>
          <a:ext cx="0" cy="0"/>
          <a:chOff x="0" y="0"/>
          <a:chExt cx="0" cy="0"/>
        </a:xfrm>
      </p:grpSpPr>
      <p:sp>
        <p:nvSpPr>
          <p:cNvPr id="866" name="Google Shape;866;p149"/>
          <p:cNvSpPr txBox="1"/>
          <p:nvPr/>
        </p:nvSpPr>
        <p:spPr>
          <a:xfrm>
            <a:off x="853125" y="865500"/>
            <a:ext cx="75546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Finding Help: </a:t>
            </a:r>
            <a:endParaRPr sz="6000" b="1">
              <a:solidFill>
                <a:schemeClr val="accent1"/>
              </a:solidFill>
              <a:latin typeface="Times New Roman"/>
              <a:ea typeface="Times New Roman"/>
              <a:cs typeface="Times New Roman"/>
              <a:sym typeface="Times New Roman"/>
            </a:endParaRPr>
          </a:p>
          <a:p>
            <a:pPr marL="0" lvl="0" indent="0" algn="ctr" rtl="0">
              <a:spcBef>
                <a:spcPts val="0"/>
              </a:spcBef>
              <a:spcAft>
                <a:spcPts val="0"/>
              </a:spcAft>
              <a:buNone/>
            </a:pPr>
            <a:r>
              <a:rPr lang="en" sz="6000" b="1">
                <a:solidFill>
                  <a:schemeClr val="accent1"/>
                </a:solidFill>
                <a:latin typeface="Times New Roman"/>
                <a:ea typeface="Times New Roman"/>
                <a:cs typeface="Times New Roman"/>
                <a:sym typeface="Times New Roman"/>
              </a:rPr>
              <a:t>Videos</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p:txBody>
      </p:sp>
      <p:sp>
        <p:nvSpPr>
          <p:cNvPr id="867" name="Google Shape;867;p149"/>
          <p:cNvSpPr txBox="1"/>
          <p:nvPr/>
        </p:nvSpPr>
        <p:spPr>
          <a:xfrm>
            <a:off x="6878075" y="4107575"/>
            <a:ext cx="19353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chemeClr val="hlink"/>
                </a:solidFill>
                <a:latin typeface="Times New Roman"/>
                <a:ea typeface="Times New Roman"/>
                <a:cs typeface="Times New Roman"/>
                <a:sym typeface="Times New Roman"/>
                <a:hlinkClick r:id="rId3" action="ppaction://hlinksldjump"/>
              </a:rPr>
              <a:t>TofC Back</a:t>
            </a:r>
            <a:endParaRPr b="1">
              <a:latin typeface="Times New Roman"/>
              <a:ea typeface="Times New Roman"/>
              <a:cs typeface="Times New Roman"/>
              <a:sym typeface="Times New Roman"/>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71"/>
        <p:cNvGrpSpPr/>
        <p:nvPr/>
      </p:nvGrpSpPr>
      <p:grpSpPr>
        <a:xfrm>
          <a:off x="0" y="0"/>
          <a:ext cx="0" cy="0"/>
          <a:chOff x="0" y="0"/>
          <a:chExt cx="0" cy="0"/>
        </a:xfrm>
      </p:grpSpPr>
      <p:sp>
        <p:nvSpPr>
          <p:cNvPr id="872" name="Google Shape;872;p150"/>
          <p:cNvSpPr txBox="1"/>
          <p:nvPr/>
        </p:nvSpPr>
        <p:spPr>
          <a:xfrm>
            <a:off x="508150" y="557725"/>
            <a:ext cx="82047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My #1 choice for videos is Scratch.  Within the Scratch user interface is a link to Tutorials and Starter Projects.</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The Scratch Team also has a YouTube channel with clear and concise instructions on specific topics.  </a:t>
            </a:r>
            <a:endParaRPr sz="2400" b="1">
              <a:latin typeface="Times New Roman"/>
              <a:ea typeface="Times New Roman"/>
              <a:cs typeface="Times New Roman"/>
              <a:sym typeface="Times New Roman"/>
            </a:endParaRPr>
          </a:p>
        </p:txBody>
      </p:sp>
      <p:pic>
        <p:nvPicPr>
          <p:cNvPr id="873" name="Google Shape;873;p150"/>
          <p:cNvPicPr preferRelativeResize="0"/>
          <p:nvPr/>
        </p:nvPicPr>
        <p:blipFill>
          <a:blip r:embed="rId3">
            <a:alphaModFix/>
          </a:blip>
          <a:stretch>
            <a:fillRect/>
          </a:stretch>
        </p:blipFill>
        <p:spPr>
          <a:xfrm>
            <a:off x="1586400" y="2345500"/>
            <a:ext cx="5738476" cy="24245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77"/>
        <p:cNvGrpSpPr/>
        <p:nvPr/>
      </p:nvGrpSpPr>
      <p:grpSpPr>
        <a:xfrm>
          <a:off x="0" y="0"/>
          <a:ext cx="0" cy="0"/>
          <a:chOff x="0" y="0"/>
          <a:chExt cx="0" cy="0"/>
        </a:xfrm>
      </p:grpSpPr>
      <p:pic>
        <p:nvPicPr>
          <p:cNvPr id="878" name="Google Shape;878;p151"/>
          <p:cNvPicPr preferRelativeResize="0"/>
          <p:nvPr/>
        </p:nvPicPr>
        <p:blipFill>
          <a:blip r:embed="rId3">
            <a:alphaModFix/>
          </a:blip>
          <a:stretch>
            <a:fillRect/>
          </a:stretch>
        </p:blipFill>
        <p:spPr>
          <a:xfrm>
            <a:off x="1471613" y="970400"/>
            <a:ext cx="6200775" cy="22860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35"/>
        <p:cNvGrpSpPr/>
        <p:nvPr/>
      </p:nvGrpSpPr>
      <p:grpSpPr>
        <a:xfrm>
          <a:off x="0" y="0"/>
          <a:ext cx="0" cy="0"/>
          <a:chOff x="0" y="0"/>
          <a:chExt cx="0" cy="0"/>
        </a:xfrm>
      </p:grpSpPr>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82"/>
        <p:cNvGrpSpPr/>
        <p:nvPr/>
      </p:nvGrpSpPr>
      <p:grpSpPr>
        <a:xfrm>
          <a:off x="0" y="0"/>
          <a:ext cx="0" cy="0"/>
          <a:chOff x="0" y="0"/>
          <a:chExt cx="0" cy="0"/>
        </a:xfrm>
      </p:grpSpPr>
      <p:sp>
        <p:nvSpPr>
          <p:cNvPr id="883" name="Google Shape;883;p152"/>
          <p:cNvSpPr txBox="1"/>
          <p:nvPr/>
        </p:nvSpPr>
        <p:spPr>
          <a:xfrm>
            <a:off x="632100" y="619700"/>
            <a:ext cx="78453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Boot Up (Jared O’Leary) has a series of 41 videos with accompanying lesson plans.  They are labelled with Experience 1st and 1st, 2nd, 3rd, 4th Quarter which sounds confusing.  They, of course, are not aligned with Ontario Grade Expectations.   They can be used by you and/or your students regardless because the concepts are universal (in other words, a lesson on the Conditionals IF/THEN are the same whomever writes it).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The site has a detailed spreadsheet links to unplugged activities as well. </a:t>
            </a:r>
            <a:endParaRPr sz="2400" b="1">
              <a:latin typeface="Times New Roman"/>
              <a:ea typeface="Times New Roman"/>
              <a:cs typeface="Times New Roman"/>
              <a:sym typeface="Times New Roman"/>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87"/>
        <p:cNvGrpSpPr/>
        <p:nvPr/>
      </p:nvGrpSpPr>
      <p:grpSpPr>
        <a:xfrm>
          <a:off x="0" y="0"/>
          <a:ext cx="0" cy="0"/>
          <a:chOff x="0" y="0"/>
          <a:chExt cx="0" cy="0"/>
        </a:xfrm>
      </p:grpSpPr>
      <p:pic>
        <p:nvPicPr>
          <p:cNvPr id="888" name="Google Shape;888;p153"/>
          <p:cNvPicPr preferRelativeResize="0"/>
          <p:nvPr/>
        </p:nvPicPr>
        <p:blipFill>
          <a:blip r:embed="rId3">
            <a:alphaModFix/>
          </a:blip>
          <a:stretch>
            <a:fillRect/>
          </a:stretch>
        </p:blipFill>
        <p:spPr>
          <a:xfrm>
            <a:off x="412675" y="152400"/>
            <a:ext cx="8173706" cy="48387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92"/>
        <p:cNvGrpSpPr/>
        <p:nvPr/>
      </p:nvGrpSpPr>
      <p:grpSpPr>
        <a:xfrm>
          <a:off x="0" y="0"/>
          <a:ext cx="0" cy="0"/>
          <a:chOff x="0" y="0"/>
          <a:chExt cx="0" cy="0"/>
        </a:xfrm>
      </p:grpSpPr>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96"/>
        <p:cNvGrpSpPr/>
        <p:nvPr/>
      </p:nvGrpSpPr>
      <p:grpSpPr>
        <a:xfrm>
          <a:off x="0" y="0"/>
          <a:ext cx="0" cy="0"/>
          <a:chOff x="0" y="0"/>
          <a:chExt cx="0" cy="0"/>
        </a:xfrm>
      </p:grpSpPr>
      <p:sp>
        <p:nvSpPr>
          <p:cNvPr id="897" name="Google Shape;897;p155"/>
          <p:cNvSpPr txBox="1"/>
          <p:nvPr/>
        </p:nvSpPr>
        <p:spPr>
          <a:xfrm>
            <a:off x="1065875" y="1041100"/>
            <a:ext cx="75357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Finding help:</a:t>
            </a:r>
            <a:endParaRPr sz="6000" b="1">
              <a:solidFill>
                <a:schemeClr val="accent1"/>
              </a:solidFill>
              <a:latin typeface="Times New Roman"/>
              <a:ea typeface="Times New Roman"/>
              <a:cs typeface="Times New Roman"/>
              <a:sym typeface="Times New Roman"/>
            </a:endParaRPr>
          </a:p>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Scratch Wiki</a:t>
            </a:r>
            <a:endParaRPr sz="6000" b="1">
              <a:solidFill>
                <a:schemeClr val="accent1"/>
              </a:solidFill>
              <a:latin typeface="Times New Roman"/>
              <a:ea typeface="Times New Roman"/>
              <a:cs typeface="Times New Roman"/>
              <a:sym typeface="Times New Roman"/>
            </a:endParaRPr>
          </a:p>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&amp; Books</a:t>
            </a:r>
            <a:endParaRPr sz="6000" b="1">
              <a:solidFill>
                <a:schemeClr val="accent1"/>
              </a:solidFill>
              <a:latin typeface="Times New Roman"/>
              <a:ea typeface="Times New Roman"/>
              <a:cs typeface="Times New Roman"/>
              <a:sym typeface="Times New Roman"/>
            </a:endParaRPr>
          </a:p>
        </p:txBody>
      </p:sp>
      <p:sp>
        <p:nvSpPr>
          <p:cNvPr id="898" name="Google Shape;898;p155"/>
          <p:cNvSpPr txBox="1"/>
          <p:nvPr/>
        </p:nvSpPr>
        <p:spPr>
          <a:xfrm>
            <a:off x="7130525" y="4265350"/>
            <a:ext cx="16830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chemeClr val="hlink"/>
                </a:solidFill>
                <a:latin typeface="Times New Roman"/>
                <a:ea typeface="Times New Roman"/>
                <a:cs typeface="Times New Roman"/>
                <a:sym typeface="Times New Roman"/>
                <a:hlinkClick r:id="rId3" action="ppaction://hlinksldjump"/>
              </a:rPr>
              <a:t>TofC Back</a:t>
            </a:r>
            <a:endParaRPr b="1">
              <a:latin typeface="Times New Roman"/>
              <a:ea typeface="Times New Roman"/>
              <a:cs typeface="Times New Roman"/>
              <a:sym typeface="Times New Roman"/>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02"/>
        <p:cNvGrpSpPr/>
        <p:nvPr/>
      </p:nvGrpSpPr>
      <p:grpSpPr>
        <a:xfrm>
          <a:off x="0" y="0"/>
          <a:ext cx="0" cy="0"/>
          <a:chOff x="0" y="0"/>
          <a:chExt cx="0" cy="0"/>
        </a:xfrm>
      </p:grpSpPr>
      <p:sp>
        <p:nvSpPr>
          <p:cNvPr id="903" name="Google Shape;903;p156"/>
          <p:cNvSpPr txBox="1"/>
          <p:nvPr/>
        </p:nvSpPr>
        <p:spPr>
          <a:xfrm>
            <a:off x="594900" y="409000"/>
            <a:ext cx="79197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The Scratch Wiki. </a:t>
            </a:r>
            <a:r>
              <a:rPr lang="en" sz="2400" b="1" u="sng">
                <a:solidFill>
                  <a:schemeClr val="hlink"/>
                </a:solidFill>
                <a:latin typeface="Times New Roman"/>
                <a:ea typeface="Times New Roman"/>
                <a:cs typeface="Times New Roman"/>
                <a:sym typeface="Times New Roman"/>
                <a:hlinkClick r:id="rId3"/>
              </a:rPr>
              <a:t>https://en.scratch-wiki.info/</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 At first you might think the articles in th Scratch Wiki aren’t for you as a beginner coder.  That is what I thought.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I was overwhelming by looking for help in the Scratch Discussion </a:t>
            </a:r>
            <a:r>
              <a:rPr lang="en" sz="2400" b="1" u="sng">
                <a:solidFill>
                  <a:schemeClr val="hlink"/>
                </a:solidFill>
                <a:latin typeface="Times New Roman"/>
                <a:ea typeface="Times New Roman"/>
                <a:cs typeface="Times New Roman"/>
                <a:sym typeface="Times New Roman"/>
                <a:hlinkClick r:id="rId4"/>
              </a:rPr>
              <a:t>https://scratch.mit.edu/discuss/</a:t>
            </a:r>
            <a:r>
              <a:rPr lang="en" sz="2400" b="1">
                <a:latin typeface="Times New Roman"/>
                <a:ea typeface="Times New Roman"/>
                <a:cs typeface="Times New Roman"/>
                <a:sym typeface="Times New Roman"/>
              </a:rPr>
              <a:t> .  I soon learned the difference between that forum and the Wiki.  Now the Wiki is the first place I go to get information and share links with others for Scratch Coding. Type in a block name or action see what I mean.  The article is concise and easy to understand.</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P.S.  I still don’t wander into the Discussion forum    LOL </a:t>
            </a:r>
            <a:endParaRPr sz="2400" b="1">
              <a:latin typeface="Times New Roman"/>
              <a:ea typeface="Times New Roman"/>
              <a:cs typeface="Times New Roman"/>
              <a:sym typeface="Times New Roman"/>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07"/>
        <p:cNvGrpSpPr/>
        <p:nvPr/>
      </p:nvGrpSpPr>
      <p:grpSpPr>
        <a:xfrm>
          <a:off x="0" y="0"/>
          <a:ext cx="0" cy="0"/>
          <a:chOff x="0" y="0"/>
          <a:chExt cx="0" cy="0"/>
        </a:xfrm>
      </p:grpSpPr>
      <p:pic>
        <p:nvPicPr>
          <p:cNvPr id="908" name="Google Shape;908;p157"/>
          <p:cNvPicPr preferRelativeResize="0"/>
          <p:nvPr/>
        </p:nvPicPr>
        <p:blipFill>
          <a:blip r:embed="rId3">
            <a:alphaModFix/>
          </a:blip>
          <a:stretch>
            <a:fillRect/>
          </a:stretch>
        </p:blipFill>
        <p:spPr>
          <a:xfrm>
            <a:off x="152400" y="152400"/>
            <a:ext cx="8839201" cy="449713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12"/>
        <p:cNvGrpSpPr/>
        <p:nvPr/>
      </p:nvGrpSpPr>
      <p:grpSpPr>
        <a:xfrm>
          <a:off x="0" y="0"/>
          <a:ext cx="0" cy="0"/>
          <a:chOff x="0" y="0"/>
          <a:chExt cx="0" cy="0"/>
        </a:xfrm>
      </p:grpSpPr>
      <p:pic>
        <p:nvPicPr>
          <p:cNvPr id="913" name="Google Shape;913;p158"/>
          <p:cNvPicPr preferRelativeResize="0"/>
          <p:nvPr/>
        </p:nvPicPr>
        <p:blipFill>
          <a:blip r:embed="rId3">
            <a:alphaModFix/>
          </a:blip>
          <a:stretch>
            <a:fillRect/>
          </a:stretch>
        </p:blipFill>
        <p:spPr>
          <a:xfrm>
            <a:off x="152400" y="152400"/>
            <a:ext cx="8839200" cy="452257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17"/>
        <p:cNvGrpSpPr/>
        <p:nvPr/>
      </p:nvGrpSpPr>
      <p:grpSpPr>
        <a:xfrm>
          <a:off x="0" y="0"/>
          <a:ext cx="0" cy="0"/>
          <a:chOff x="0" y="0"/>
          <a:chExt cx="0" cy="0"/>
        </a:xfrm>
      </p:grpSpPr>
      <p:pic>
        <p:nvPicPr>
          <p:cNvPr id="918" name="Google Shape;918;p159"/>
          <p:cNvPicPr preferRelativeResize="0"/>
          <p:nvPr/>
        </p:nvPicPr>
        <p:blipFill>
          <a:blip r:embed="rId3">
            <a:alphaModFix/>
          </a:blip>
          <a:stretch>
            <a:fillRect/>
          </a:stretch>
        </p:blipFill>
        <p:spPr>
          <a:xfrm>
            <a:off x="1797638" y="214375"/>
            <a:ext cx="5548726" cy="48387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22"/>
        <p:cNvGrpSpPr/>
        <p:nvPr/>
      </p:nvGrpSpPr>
      <p:grpSpPr>
        <a:xfrm>
          <a:off x="0" y="0"/>
          <a:ext cx="0" cy="0"/>
          <a:chOff x="0" y="0"/>
          <a:chExt cx="0" cy="0"/>
        </a:xfrm>
      </p:grpSpPr>
      <p:sp>
        <p:nvSpPr>
          <p:cNvPr id="923" name="Google Shape;923;p160"/>
          <p:cNvSpPr txBox="1"/>
          <p:nvPr/>
        </p:nvSpPr>
        <p:spPr>
          <a:xfrm>
            <a:off x="561975" y="390525"/>
            <a:ext cx="77343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Scratch Wiki is a quick way to read about a specific block or action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3"/>
              </a:rPr>
              <a:t>https://en.scratch-wiki.info/wiki/Getting_Started_with_Scratch</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a:p>
        </p:txBody>
      </p:sp>
      <p:pic>
        <p:nvPicPr>
          <p:cNvPr id="924" name="Google Shape;924;p160"/>
          <p:cNvPicPr preferRelativeResize="0"/>
          <p:nvPr/>
        </p:nvPicPr>
        <p:blipFill>
          <a:blip r:embed="rId4">
            <a:alphaModFix/>
          </a:blip>
          <a:stretch>
            <a:fillRect/>
          </a:stretch>
        </p:blipFill>
        <p:spPr>
          <a:xfrm>
            <a:off x="500063" y="2313625"/>
            <a:ext cx="8315325" cy="12192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28"/>
        <p:cNvGrpSpPr/>
        <p:nvPr/>
      </p:nvGrpSpPr>
      <p:grpSpPr>
        <a:xfrm>
          <a:off x="0" y="0"/>
          <a:ext cx="0" cy="0"/>
          <a:chOff x="0" y="0"/>
          <a:chExt cx="0" cy="0"/>
        </a:xfrm>
      </p:grpSpPr>
      <p:pic>
        <p:nvPicPr>
          <p:cNvPr id="929" name="Google Shape;929;p161"/>
          <p:cNvPicPr preferRelativeResize="0"/>
          <p:nvPr/>
        </p:nvPicPr>
        <p:blipFill>
          <a:blip r:embed="rId3">
            <a:alphaModFix/>
          </a:blip>
          <a:stretch>
            <a:fillRect/>
          </a:stretch>
        </p:blipFill>
        <p:spPr>
          <a:xfrm>
            <a:off x="579475" y="152400"/>
            <a:ext cx="7985047" cy="48387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39"/>
        <p:cNvGrpSpPr/>
        <p:nvPr/>
      </p:nvGrpSpPr>
      <p:grpSpPr>
        <a:xfrm>
          <a:off x="0" y="0"/>
          <a:ext cx="0" cy="0"/>
          <a:chOff x="0" y="0"/>
          <a:chExt cx="0" cy="0"/>
        </a:xfrm>
      </p:grpSpPr>
      <p:sp>
        <p:nvSpPr>
          <p:cNvPr id="140" name="Google Shape;140;p27"/>
          <p:cNvSpPr txBox="1"/>
          <p:nvPr/>
        </p:nvSpPr>
        <p:spPr>
          <a:xfrm>
            <a:off x="545325" y="756025"/>
            <a:ext cx="78204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6000" b="1">
                <a:solidFill>
                  <a:schemeClr val="accent1"/>
                </a:solidFill>
                <a:latin typeface="Times New Roman"/>
                <a:ea typeface="Times New Roman"/>
                <a:cs typeface="Times New Roman"/>
                <a:sym typeface="Times New Roman"/>
              </a:rPr>
              <a:t>How to Get Started: </a:t>
            </a:r>
            <a:endParaRPr sz="6000" b="1">
              <a:solidFill>
                <a:schemeClr val="accent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6000" b="1">
                <a:solidFill>
                  <a:schemeClr val="accent1"/>
                </a:solidFill>
                <a:latin typeface="Times New Roman"/>
                <a:ea typeface="Times New Roman"/>
                <a:cs typeface="Times New Roman"/>
                <a:sym typeface="Times New Roman"/>
              </a:rPr>
              <a:t>Scratch Accounts</a:t>
            </a:r>
            <a:endParaRPr/>
          </a:p>
        </p:txBody>
      </p:sp>
      <p:sp>
        <p:nvSpPr>
          <p:cNvPr id="141" name="Google Shape;141;p27"/>
          <p:cNvSpPr txBox="1"/>
          <p:nvPr/>
        </p:nvSpPr>
        <p:spPr>
          <a:xfrm>
            <a:off x="7340900" y="4339000"/>
            <a:ext cx="1440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chemeClr val="hlink"/>
                </a:solidFill>
                <a:latin typeface="Times New Roman"/>
                <a:ea typeface="Times New Roman"/>
                <a:cs typeface="Times New Roman"/>
                <a:sym typeface="Times New Roman"/>
                <a:hlinkClick r:id="rId3" action="ppaction://hlinksldjump"/>
              </a:rPr>
              <a:t>TofC Back</a:t>
            </a:r>
            <a:endParaRPr b="1">
              <a:latin typeface="Times New Roman"/>
              <a:ea typeface="Times New Roman"/>
              <a:cs typeface="Times New Roman"/>
              <a:sym typeface="Times New Roman"/>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33"/>
        <p:cNvGrpSpPr/>
        <p:nvPr/>
      </p:nvGrpSpPr>
      <p:grpSpPr>
        <a:xfrm>
          <a:off x="0" y="0"/>
          <a:ext cx="0" cy="0"/>
          <a:chOff x="0" y="0"/>
          <a:chExt cx="0" cy="0"/>
        </a:xfrm>
      </p:grpSpPr>
      <p:pic>
        <p:nvPicPr>
          <p:cNvPr id="934" name="Google Shape;934;p162"/>
          <p:cNvPicPr preferRelativeResize="0"/>
          <p:nvPr/>
        </p:nvPicPr>
        <p:blipFill>
          <a:blip r:embed="rId3">
            <a:alphaModFix/>
          </a:blip>
          <a:stretch>
            <a:fillRect/>
          </a:stretch>
        </p:blipFill>
        <p:spPr>
          <a:xfrm>
            <a:off x="342900" y="152400"/>
            <a:ext cx="8637975" cy="4838700"/>
          </a:xfrm>
          <a:prstGeom prst="rect">
            <a:avLst/>
          </a:prstGeom>
          <a:noFill/>
          <a:ln w="9525" cap="flat" cmpd="sng">
            <a:solidFill>
              <a:srgbClr val="050505"/>
            </a:solidFill>
            <a:prstDash val="solid"/>
            <a:round/>
            <a:headEnd type="none" w="sm" len="sm"/>
            <a:tailEnd type="none" w="sm" len="sm"/>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38"/>
        <p:cNvGrpSpPr/>
        <p:nvPr/>
      </p:nvGrpSpPr>
      <p:grpSpPr>
        <a:xfrm>
          <a:off x="0" y="0"/>
          <a:ext cx="0" cy="0"/>
          <a:chOff x="0" y="0"/>
          <a:chExt cx="0" cy="0"/>
        </a:xfrm>
      </p:grpSpPr>
      <p:sp>
        <p:nvSpPr>
          <p:cNvPr id="939" name="Google Shape;939;p163"/>
          <p:cNvSpPr txBox="1"/>
          <p:nvPr/>
        </p:nvSpPr>
        <p:spPr>
          <a:xfrm>
            <a:off x="390525" y="381000"/>
            <a:ext cx="80202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Here are some other articles you might find useful:</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3"/>
              </a:rPr>
              <a:t>https://fr.scratch-wiki.info/wiki/Scratch_3.0</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4"/>
              </a:rPr>
              <a:t>https://fr.scratch-wiki.info/wiki/Scratch_(site)</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5"/>
              </a:rPr>
              <a:t>https://fr.scratch-wiki.info/wiki/%C3%89diteur</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6"/>
              </a:rPr>
              <a:t>https://fr.scratch-wiki.info/wiki/Cat%C3%A9gorie:Tuto</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7"/>
              </a:rPr>
              <a:t>https://fr.scratch-wiki.info/wiki/Forum_Scratch</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8"/>
              </a:rPr>
              <a:t>https://fr.scratch-wiki.info/wiki/Notification</a:t>
            </a:r>
            <a:r>
              <a:rPr lang="en" sz="2400" b="1">
                <a:latin typeface="Times New Roman"/>
                <a:ea typeface="Times New Roman"/>
                <a:cs typeface="Times New Roman"/>
                <a:sym typeface="Times New Roman"/>
              </a:rPr>
              <a:t> </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43"/>
        <p:cNvGrpSpPr/>
        <p:nvPr/>
      </p:nvGrpSpPr>
      <p:grpSpPr>
        <a:xfrm>
          <a:off x="0" y="0"/>
          <a:ext cx="0" cy="0"/>
          <a:chOff x="0" y="0"/>
          <a:chExt cx="0" cy="0"/>
        </a:xfrm>
      </p:grpSpPr>
      <p:sp>
        <p:nvSpPr>
          <p:cNvPr id="944" name="Google Shape;944;p164"/>
          <p:cNvSpPr txBox="1"/>
          <p:nvPr/>
        </p:nvSpPr>
        <p:spPr>
          <a:xfrm>
            <a:off x="396600" y="483375"/>
            <a:ext cx="82545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There are many published books about Scratch coding.  Most are geared towards children.  The content usually shows how to code a series of interactive game projects.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There are several things to consider if you want to use these types of books to teach yourself or teach you students.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First, is the coding will probably cross the grade expectations included in the Ontario Math Curriculum.   While the coding concepts in the expectations are meant to be the threshold or minimum concept for that grade it is easy to extend your students’ learning to more advanced concepts.     </a:t>
            </a:r>
            <a:endParaRPr sz="2400" b="1">
              <a:latin typeface="Times New Roman"/>
              <a:ea typeface="Times New Roman"/>
              <a:cs typeface="Times New Roman"/>
              <a:sym typeface="Times New Roman"/>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48"/>
        <p:cNvGrpSpPr/>
        <p:nvPr/>
      </p:nvGrpSpPr>
      <p:grpSpPr>
        <a:xfrm>
          <a:off x="0" y="0"/>
          <a:ext cx="0" cy="0"/>
          <a:chOff x="0" y="0"/>
          <a:chExt cx="0" cy="0"/>
        </a:xfrm>
      </p:grpSpPr>
      <p:sp>
        <p:nvSpPr>
          <p:cNvPr id="949" name="Google Shape;949;p165"/>
          <p:cNvSpPr txBox="1"/>
          <p:nvPr/>
        </p:nvSpPr>
        <p:spPr>
          <a:xfrm>
            <a:off x="694075" y="706450"/>
            <a:ext cx="79320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Second, and to my mind something more to consider is the narrow idea of coding these books (for the most part) present.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Creating video games and simulations is only one facet of coding.  </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We must not only make coding accessible to all but we must make it interesting and valuable to all.  </a:t>
            </a:r>
            <a:endParaRPr sz="2400" b="1">
              <a:latin typeface="Times New Roman"/>
              <a:ea typeface="Times New Roman"/>
              <a:cs typeface="Times New Roman"/>
              <a:sym typeface="Times New Roman"/>
            </a:endParaRPr>
          </a:p>
        </p:txBody>
      </p:sp>
      <p:sp>
        <p:nvSpPr>
          <p:cNvPr id="950" name="Google Shape;950;p165"/>
          <p:cNvSpPr txBox="1"/>
          <p:nvPr/>
        </p:nvSpPr>
        <p:spPr>
          <a:xfrm>
            <a:off x="818000" y="3160475"/>
            <a:ext cx="789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51" name="Google Shape;951;p165"/>
          <p:cNvSpPr txBox="1"/>
          <p:nvPr/>
        </p:nvSpPr>
        <p:spPr>
          <a:xfrm>
            <a:off x="892375" y="2751475"/>
            <a:ext cx="757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55"/>
        <p:cNvGrpSpPr/>
        <p:nvPr/>
      </p:nvGrpSpPr>
      <p:grpSpPr>
        <a:xfrm>
          <a:off x="0" y="0"/>
          <a:ext cx="0" cy="0"/>
          <a:chOff x="0" y="0"/>
          <a:chExt cx="0" cy="0"/>
        </a:xfrm>
      </p:grpSpPr>
      <p:sp>
        <p:nvSpPr>
          <p:cNvPr id="956" name="Google Shape;956;p166"/>
          <p:cNvSpPr txBox="1"/>
          <p:nvPr/>
        </p:nvSpPr>
        <p:spPr>
          <a:xfrm>
            <a:off x="409000" y="421400"/>
            <a:ext cx="8266800" cy="443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Times New Roman"/>
                <a:ea typeface="Times New Roman"/>
                <a:cs typeface="Times New Roman"/>
                <a:sym typeface="Times New Roman"/>
              </a:rPr>
              <a:t>Seymour Papert,</a:t>
            </a:r>
            <a:r>
              <a:rPr lang="en" sz="2400" b="1">
                <a:solidFill>
                  <a:schemeClr val="dk1"/>
                </a:solidFill>
                <a:latin typeface="Times New Roman"/>
                <a:ea typeface="Times New Roman"/>
                <a:cs typeface="Times New Roman"/>
                <a:sym typeface="Times New Roman"/>
              </a:rPr>
              <a:t> “One might say the computer is being used to program the child.  In my vision, the child programs the computer, and in doing so, both acquires a sense of mastery over a piece of the most modern and powerful technology and established an intense contact with some of the deepest ideas from science, from mathematics, and from the art of intellectual model building.” </a:t>
            </a:r>
            <a:r>
              <a:rPr lang="en" sz="1800">
                <a:solidFill>
                  <a:schemeClr val="dk1"/>
                </a:solidFill>
                <a:latin typeface="Times New Roman"/>
                <a:ea typeface="Times New Roman"/>
                <a:cs typeface="Times New Roman"/>
                <a:sym typeface="Times New Roman"/>
              </a:rPr>
              <a:t>(Author of Mindstorms, Creator of LOGO, mentor of Mitch Resnick)</a:t>
            </a:r>
            <a:endParaRPr sz="18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Mitch Resnick,</a:t>
            </a:r>
            <a:r>
              <a:rPr lang="en" sz="2400" b="1">
                <a:solidFill>
                  <a:schemeClr val="dk1"/>
                </a:solidFill>
                <a:latin typeface="Times New Roman"/>
                <a:ea typeface="Times New Roman"/>
                <a:cs typeface="Times New Roman"/>
                <a:sym typeface="Times New Roman"/>
              </a:rPr>
              <a:t> “Seymour was interested in applying ideas from AI to engage children in thinking about their own thinking — and learning about their own learning.” </a:t>
            </a:r>
            <a:r>
              <a:rPr lang="en" sz="1800">
                <a:solidFill>
                  <a:schemeClr val="dk1"/>
                </a:solidFill>
                <a:latin typeface="Times New Roman"/>
                <a:ea typeface="Times New Roman"/>
                <a:cs typeface="Times New Roman"/>
                <a:sym typeface="Times New Roman"/>
              </a:rPr>
              <a:t>(creator of Scratch coding)</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60"/>
        <p:cNvGrpSpPr/>
        <p:nvPr/>
      </p:nvGrpSpPr>
      <p:grpSpPr>
        <a:xfrm>
          <a:off x="0" y="0"/>
          <a:ext cx="0" cy="0"/>
          <a:chOff x="0" y="0"/>
          <a:chExt cx="0" cy="0"/>
        </a:xfrm>
      </p:grpSpPr>
      <p:sp>
        <p:nvSpPr>
          <p:cNvPr id="961" name="Google Shape;961;p167"/>
          <p:cNvSpPr txBox="1"/>
          <p:nvPr/>
        </p:nvSpPr>
        <p:spPr>
          <a:xfrm rot="10800000" flipH="1">
            <a:off x="5329400" y="1905075"/>
            <a:ext cx="221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62" name="Google Shape;962;p167"/>
          <p:cNvSpPr txBox="1"/>
          <p:nvPr/>
        </p:nvSpPr>
        <p:spPr>
          <a:xfrm>
            <a:off x="433800" y="409000"/>
            <a:ext cx="2317800" cy="122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63" name="Google Shape;963;p167"/>
          <p:cNvSpPr txBox="1"/>
          <p:nvPr/>
        </p:nvSpPr>
        <p:spPr>
          <a:xfrm>
            <a:off x="384225" y="470975"/>
            <a:ext cx="6246600" cy="1313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64" name="Google Shape;964;p167"/>
          <p:cNvSpPr txBox="1"/>
          <p:nvPr/>
        </p:nvSpPr>
        <p:spPr>
          <a:xfrm>
            <a:off x="470975" y="607300"/>
            <a:ext cx="804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latin typeface="Times New Roman"/>
              <a:ea typeface="Times New Roman"/>
              <a:cs typeface="Times New Roman"/>
              <a:sym typeface="Times New Roman"/>
            </a:endParaRPr>
          </a:p>
        </p:txBody>
      </p:sp>
      <p:sp>
        <p:nvSpPr>
          <p:cNvPr id="965" name="Google Shape;965;p167"/>
          <p:cNvSpPr txBox="1"/>
          <p:nvPr/>
        </p:nvSpPr>
        <p:spPr>
          <a:xfrm>
            <a:off x="619700" y="470975"/>
            <a:ext cx="78081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Having said that, I do have a number of those books and have learned from them.  The next slides provide information you might find useful.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The first, Max Wainewright’s books.  These are very popular with students. When I ask students if they have any coding books, his books are the ones they mention.</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The second, a free online book by Al </a:t>
            </a:r>
            <a:r>
              <a:rPr lang="en" sz="2400" b="1">
                <a:solidFill>
                  <a:schemeClr val="dk1"/>
                </a:solidFill>
                <a:latin typeface="Times New Roman"/>
                <a:ea typeface="Times New Roman"/>
                <a:cs typeface="Times New Roman"/>
                <a:sym typeface="Times New Roman"/>
              </a:rPr>
              <a:t>Sweigart.</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The third, a Scratch 2.0 book (now 3.0) that has been my personal  go-to. </a:t>
            </a:r>
            <a:endParaRPr sz="2400" b="1">
              <a:latin typeface="Times New Roman"/>
              <a:ea typeface="Times New Roman"/>
              <a:cs typeface="Times New Roman"/>
              <a:sym typeface="Times New Roman"/>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69"/>
        <p:cNvGrpSpPr/>
        <p:nvPr/>
      </p:nvGrpSpPr>
      <p:grpSpPr>
        <a:xfrm>
          <a:off x="0" y="0"/>
          <a:ext cx="0" cy="0"/>
          <a:chOff x="0" y="0"/>
          <a:chExt cx="0" cy="0"/>
        </a:xfrm>
      </p:grpSpPr>
      <p:sp>
        <p:nvSpPr>
          <p:cNvPr id="970" name="Google Shape;970;p168"/>
          <p:cNvSpPr txBox="1"/>
          <p:nvPr/>
        </p:nvSpPr>
        <p:spPr>
          <a:xfrm>
            <a:off x="409000" y="483375"/>
            <a:ext cx="56268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latin typeface="Times New Roman"/>
                <a:ea typeface="Times New Roman"/>
                <a:cs typeface="Times New Roman"/>
                <a:sym typeface="Times New Roman"/>
              </a:rPr>
              <a:t>A popular author is Max Wainewright </a:t>
            </a:r>
            <a:endParaRPr sz="2600" b="1">
              <a:latin typeface="Times New Roman"/>
              <a:ea typeface="Times New Roman"/>
              <a:cs typeface="Times New Roman"/>
              <a:sym typeface="Times New Roman"/>
            </a:endParaRPr>
          </a:p>
          <a:p>
            <a:pPr marL="0" lvl="0" indent="0" algn="l" rtl="0">
              <a:spcBef>
                <a:spcPts val="0"/>
              </a:spcBef>
              <a:spcAft>
                <a:spcPts val="0"/>
              </a:spcAft>
              <a:buNone/>
            </a:pPr>
            <a:r>
              <a:rPr lang="en" sz="2600" b="1">
                <a:latin typeface="Times New Roman"/>
                <a:ea typeface="Times New Roman"/>
                <a:cs typeface="Times New Roman"/>
                <a:sym typeface="Times New Roman"/>
              </a:rPr>
              <a:t>Website: </a:t>
            </a:r>
            <a:r>
              <a:rPr lang="en" sz="2600" b="1" u="sng">
                <a:solidFill>
                  <a:schemeClr val="hlink"/>
                </a:solidFill>
                <a:latin typeface="Times New Roman"/>
                <a:ea typeface="Times New Roman"/>
                <a:cs typeface="Times New Roman"/>
                <a:sym typeface="Times New Roman"/>
                <a:hlinkClick r:id="rId3"/>
              </a:rPr>
              <a:t>Max Wainewright</a:t>
            </a:r>
            <a:r>
              <a:rPr lang="en" sz="2600" b="1">
                <a:latin typeface="Times New Roman"/>
                <a:ea typeface="Times New Roman"/>
                <a:cs typeface="Times New Roman"/>
                <a:sym typeface="Times New Roman"/>
              </a:rPr>
              <a:t>  has </a:t>
            </a:r>
            <a:r>
              <a:rPr lang="en" sz="2600" b="1">
                <a:solidFill>
                  <a:schemeClr val="dk1"/>
                </a:solidFill>
                <a:latin typeface="Times New Roman"/>
                <a:ea typeface="Times New Roman"/>
                <a:cs typeface="Times New Roman"/>
                <a:sym typeface="Times New Roman"/>
              </a:rPr>
              <a:t>short videos for coding concepts (suitable for late primary/early junior students)</a:t>
            </a:r>
            <a:endParaRPr sz="26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600" b="1">
                <a:latin typeface="Times New Roman"/>
                <a:ea typeface="Times New Roman"/>
                <a:cs typeface="Times New Roman"/>
                <a:sym typeface="Times New Roman"/>
              </a:rPr>
              <a:t>There are many Scratch studios just based on projects from his books. </a:t>
            </a:r>
            <a:endParaRPr sz="2600" b="1">
              <a:solidFill>
                <a:srgbClr val="FF0000"/>
              </a:solidFill>
              <a:latin typeface="Times New Roman"/>
              <a:ea typeface="Times New Roman"/>
              <a:cs typeface="Times New Roman"/>
              <a:sym typeface="Times New Roman"/>
            </a:endParaRPr>
          </a:p>
        </p:txBody>
      </p:sp>
      <p:pic>
        <p:nvPicPr>
          <p:cNvPr id="971" name="Google Shape;971;p168"/>
          <p:cNvPicPr preferRelativeResize="0"/>
          <p:nvPr/>
        </p:nvPicPr>
        <p:blipFill>
          <a:blip r:embed="rId4">
            <a:alphaModFix/>
          </a:blip>
          <a:stretch>
            <a:fillRect/>
          </a:stretch>
        </p:blipFill>
        <p:spPr>
          <a:xfrm>
            <a:off x="6443475" y="217475"/>
            <a:ext cx="2481469" cy="3308625"/>
          </a:xfrm>
          <a:prstGeom prst="rect">
            <a:avLst/>
          </a:prstGeom>
          <a:noFill/>
          <a:ln w="9525" cap="flat" cmpd="sng">
            <a:solidFill>
              <a:schemeClr val="dk1"/>
            </a:solidFill>
            <a:prstDash val="solid"/>
            <a:round/>
            <a:headEnd type="none" w="sm" len="sm"/>
            <a:tailEnd type="none" w="sm" len="sm"/>
          </a:ln>
        </p:spPr>
      </p:pic>
      <p:pic>
        <p:nvPicPr>
          <p:cNvPr id="972" name="Google Shape;972;p168"/>
          <p:cNvPicPr preferRelativeResize="0"/>
          <p:nvPr/>
        </p:nvPicPr>
        <p:blipFill>
          <a:blip r:embed="rId5">
            <a:alphaModFix/>
          </a:blip>
          <a:stretch>
            <a:fillRect/>
          </a:stretch>
        </p:blipFill>
        <p:spPr>
          <a:xfrm>
            <a:off x="5538750" y="2955975"/>
            <a:ext cx="1714500" cy="1695450"/>
          </a:xfrm>
          <a:prstGeom prst="rect">
            <a:avLst/>
          </a:prstGeom>
          <a:noFill/>
          <a:ln w="9525" cap="flat" cmpd="sng">
            <a:solidFill>
              <a:schemeClr val="dk1"/>
            </a:solidFill>
            <a:prstDash val="solid"/>
            <a:round/>
            <a:headEnd type="none" w="sm" len="sm"/>
            <a:tailEnd type="none" w="sm" len="sm"/>
          </a:ln>
        </p:spPr>
      </p:pic>
      <p:pic>
        <p:nvPicPr>
          <p:cNvPr id="973" name="Google Shape;973;p168"/>
          <p:cNvPicPr preferRelativeResize="0"/>
          <p:nvPr/>
        </p:nvPicPr>
        <p:blipFill>
          <a:blip r:embed="rId6">
            <a:alphaModFix/>
          </a:blip>
          <a:stretch>
            <a:fillRect/>
          </a:stretch>
        </p:blipFill>
        <p:spPr>
          <a:xfrm>
            <a:off x="350949" y="3209925"/>
            <a:ext cx="4719626" cy="16003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77"/>
        <p:cNvGrpSpPr/>
        <p:nvPr/>
      </p:nvGrpSpPr>
      <p:grpSpPr>
        <a:xfrm>
          <a:off x="0" y="0"/>
          <a:ext cx="0" cy="0"/>
          <a:chOff x="0" y="0"/>
          <a:chExt cx="0" cy="0"/>
        </a:xfrm>
      </p:grpSpPr>
      <p:sp>
        <p:nvSpPr>
          <p:cNvPr id="978" name="Google Shape;978;p169"/>
          <p:cNvSpPr txBox="1"/>
          <p:nvPr/>
        </p:nvSpPr>
        <p:spPr>
          <a:xfrm>
            <a:off x="260275" y="396600"/>
            <a:ext cx="5234400" cy="257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b="1">
                <a:latin typeface="Times New Roman"/>
                <a:ea typeface="Times New Roman"/>
                <a:cs typeface="Times New Roman"/>
                <a:sym typeface="Times New Roman"/>
              </a:rPr>
              <a:t>Online book for Scratch 3.0 Free: </a:t>
            </a:r>
            <a:r>
              <a:rPr lang="en" sz="3100" b="1" u="sng">
                <a:solidFill>
                  <a:schemeClr val="hlink"/>
                </a:solidFill>
                <a:latin typeface="Times New Roman"/>
                <a:ea typeface="Times New Roman"/>
                <a:cs typeface="Times New Roman"/>
                <a:sym typeface="Times New Roman"/>
                <a:hlinkClick r:id="rId3"/>
              </a:rPr>
              <a:t>https://inventwithscratch.com/book3/</a:t>
            </a:r>
            <a:r>
              <a:rPr lang="en" sz="3100" b="1">
                <a:latin typeface="Times New Roman"/>
                <a:ea typeface="Times New Roman"/>
                <a:cs typeface="Times New Roman"/>
                <a:sym typeface="Times New Roman"/>
              </a:rPr>
              <a:t>    Al Sweigart</a:t>
            </a:r>
            <a:endParaRPr sz="3100" b="1">
              <a:latin typeface="Times New Roman"/>
              <a:ea typeface="Times New Roman"/>
              <a:cs typeface="Times New Roman"/>
              <a:sym typeface="Times New Roman"/>
            </a:endParaRPr>
          </a:p>
          <a:p>
            <a:pPr marL="0" lvl="0" indent="0" algn="l" rtl="0">
              <a:spcBef>
                <a:spcPts val="0"/>
              </a:spcBef>
              <a:spcAft>
                <a:spcPts val="0"/>
              </a:spcAft>
              <a:buNone/>
            </a:pPr>
            <a:r>
              <a:rPr lang="en" sz="3100" b="1">
                <a:latin typeface="Times New Roman"/>
                <a:ea typeface="Times New Roman"/>
                <a:cs typeface="Times New Roman"/>
                <a:sym typeface="Times New Roman"/>
              </a:rPr>
              <a:t>Videos also at site</a:t>
            </a:r>
            <a:endParaRPr sz="3100" b="1">
              <a:latin typeface="Times New Roman"/>
              <a:ea typeface="Times New Roman"/>
              <a:cs typeface="Times New Roman"/>
              <a:sym typeface="Times New Roman"/>
            </a:endParaRPr>
          </a:p>
        </p:txBody>
      </p:sp>
      <p:sp>
        <p:nvSpPr>
          <p:cNvPr id="979" name="Google Shape;979;p169"/>
          <p:cNvSpPr txBox="1"/>
          <p:nvPr/>
        </p:nvSpPr>
        <p:spPr>
          <a:xfrm>
            <a:off x="384350" y="2967000"/>
            <a:ext cx="4800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u="sng">
                <a:solidFill>
                  <a:schemeClr val="hlink"/>
                </a:solidFill>
                <a:latin typeface="Times New Roman"/>
                <a:ea typeface="Times New Roman"/>
                <a:cs typeface="Times New Roman"/>
                <a:sym typeface="Times New Roman"/>
                <a:hlinkClick r:id="rId4"/>
              </a:rPr>
              <a:t>https://scratch.mi.edu/users/AlSweigar</a:t>
            </a:r>
            <a:r>
              <a:rPr lang="en" sz="2000" b="1" u="sng">
                <a:solidFill>
                  <a:schemeClr val="hlink"/>
                </a:solidFill>
                <a:latin typeface="Times New Roman"/>
                <a:ea typeface="Times New Roman"/>
                <a:cs typeface="Times New Roman"/>
                <a:sym typeface="Times New Roman"/>
                <a:hlinkClick r:id="rId4"/>
              </a:rPr>
              <a:t>t/</a:t>
            </a:r>
            <a:endParaRPr sz="2000" b="1">
              <a:latin typeface="Times New Roman"/>
              <a:ea typeface="Times New Roman"/>
              <a:cs typeface="Times New Roman"/>
              <a:sym typeface="Times New Roman"/>
            </a:endParaRPr>
          </a:p>
        </p:txBody>
      </p:sp>
      <p:pic>
        <p:nvPicPr>
          <p:cNvPr id="980" name="Google Shape;980;p169"/>
          <p:cNvPicPr preferRelativeResize="0"/>
          <p:nvPr/>
        </p:nvPicPr>
        <p:blipFill>
          <a:blip r:embed="rId5">
            <a:alphaModFix/>
          </a:blip>
          <a:stretch>
            <a:fillRect/>
          </a:stretch>
        </p:blipFill>
        <p:spPr>
          <a:xfrm>
            <a:off x="5797050" y="920500"/>
            <a:ext cx="2921900" cy="4102225"/>
          </a:xfrm>
          <a:prstGeom prst="rect">
            <a:avLst/>
          </a:prstGeom>
          <a:noFill/>
          <a:ln w="9525" cap="flat" cmpd="sng">
            <a:solidFill>
              <a:schemeClr val="dk1"/>
            </a:solidFill>
            <a:prstDash val="solid"/>
            <a:round/>
            <a:headEnd type="none" w="sm" len="sm"/>
            <a:tailEnd type="none" w="sm" len="sm"/>
          </a:ln>
        </p:spPr>
      </p:pic>
      <p:sp>
        <p:nvSpPr>
          <p:cNvPr id="981" name="Google Shape;981;p169"/>
          <p:cNvSpPr txBox="1"/>
          <p:nvPr/>
        </p:nvSpPr>
        <p:spPr>
          <a:xfrm>
            <a:off x="520550" y="3470325"/>
            <a:ext cx="48831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dk1"/>
                </a:solidFill>
                <a:latin typeface="Times New Roman"/>
                <a:ea typeface="Times New Roman"/>
                <a:cs typeface="Times New Roman"/>
                <a:sym typeface="Times New Roman"/>
              </a:rPr>
              <a:t>If you want to buy the book as paper, Ebook, PDF, Mobi</a:t>
            </a:r>
            <a:endParaRPr sz="2100"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2100" b="1" u="sng">
                <a:solidFill>
                  <a:schemeClr val="accent5"/>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https://nostarch.com/scratch3playground</a:t>
            </a:r>
            <a:r>
              <a:rPr lang="en" sz="2100" b="1">
                <a:solidFill>
                  <a:schemeClr val="dk1"/>
                </a:solidFill>
                <a:latin typeface="Times New Roman"/>
                <a:ea typeface="Times New Roman"/>
                <a:cs typeface="Times New Roman"/>
                <a:sym typeface="Times New Roman"/>
              </a:rPr>
              <a:t> </a:t>
            </a:r>
            <a:endParaRPr sz="2100" b="1">
              <a:solidFill>
                <a:schemeClr val="dk1"/>
              </a:solidFill>
              <a:latin typeface="Times New Roman"/>
              <a:ea typeface="Times New Roman"/>
              <a:cs typeface="Times New Roman"/>
              <a:sym typeface="Times New Roman"/>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85"/>
        <p:cNvGrpSpPr/>
        <p:nvPr/>
      </p:nvGrpSpPr>
      <p:grpSpPr>
        <a:xfrm>
          <a:off x="0" y="0"/>
          <a:ext cx="0" cy="0"/>
          <a:chOff x="0" y="0"/>
          <a:chExt cx="0" cy="0"/>
        </a:xfrm>
      </p:grpSpPr>
      <p:pic>
        <p:nvPicPr>
          <p:cNvPr id="986" name="Google Shape;986;p170"/>
          <p:cNvPicPr preferRelativeResize="0"/>
          <p:nvPr/>
        </p:nvPicPr>
        <p:blipFill>
          <a:blip r:embed="rId3">
            <a:alphaModFix/>
          </a:blip>
          <a:stretch>
            <a:fillRect/>
          </a:stretch>
        </p:blipFill>
        <p:spPr>
          <a:xfrm>
            <a:off x="152400" y="152400"/>
            <a:ext cx="8839199" cy="4607477"/>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90"/>
        <p:cNvGrpSpPr/>
        <p:nvPr/>
      </p:nvGrpSpPr>
      <p:grpSpPr>
        <a:xfrm>
          <a:off x="0" y="0"/>
          <a:ext cx="0" cy="0"/>
          <a:chOff x="0" y="0"/>
          <a:chExt cx="0" cy="0"/>
        </a:xfrm>
      </p:grpSpPr>
      <p:pic>
        <p:nvPicPr>
          <p:cNvPr id="991" name="Google Shape;991;p171"/>
          <p:cNvPicPr preferRelativeResize="0"/>
          <p:nvPr/>
        </p:nvPicPr>
        <p:blipFill>
          <a:blip r:embed="rId3">
            <a:alphaModFix/>
          </a:blip>
          <a:stretch>
            <a:fillRect/>
          </a:stretch>
        </p:blipFill>
        <p:spPr>
          <a:xfrm>
            <a:off x="152400" y="152400"/>
            <a:ext cx="3181575" cy="4210900"/>
          </a:xfrm>
          <a:prstGeom prst="rect">
            <a:avLst/>
          </a:prstGeom>
          <a:noFill/>
          <a:ln w="9525" cap="flat" cmpd="sng">
            <a:solidFill>
              <a:schemeClr val="accent2"/>
            </a:solidFill>
            <a:prstDash val="solid"/>
            <a:round/>
            <a:headEnd type="none" w="sm" len="sm"/>
            <a:tailEnd type="none" w="sm" len="sm"/>
          </a:ln>
        </p:spPr>
      </p:pic>
      <p:sp>
        <p:nvSpPr>
          <p:cNvPr id="992" name="Google Shape;992;p171"/>
          <p:cNvSpPr txBox="1"/>
          <p:nvPr/>
        </p:nvSpPr>
        <p:spPr>
          <a:xfrm>
            <a:off x="3817350" y="446175"/>
            <a:ext cx="43008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Majed Marji  (2014) Author</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No Starch Press - Publisher</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Written with an older audience in mind and at 250 pages and  extensive Table of Contents and Index more like a resource textbook.  Even without information on the 3.0 version I go to it first or second after checking Scratch Wiki.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Which leads me to the Wiki ...</a:t>
            </a:r>
            <a:endParaRPr sz="2400" b="1">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45"/>
        <p:cNvGrpSpPr/>
        <p:nvPr/>
      </p:nvGrpSpPr>
      <p:grpSpPr>
        <a:xfrm>
          <a:off x="0" y="0"/>
          <a:ext cx="0" cy="0"/>
          <a:chOff x="0" y="0"/>
          <a:chExt cx="0" cy="0"/>
        </a:xfrm>
      </p:grpSpPr>
      <p:sp>
        <p:nvSpPr>
          <p:cNvPr id="146" name="Google Shape;146;p28"/>
          <p:cNvSpPr txBox="1"/>
          <p:nvPr/>
        </p:nvSpPr>
        <p:spPr>
          <a:xfrm>
            <a:off x="582525" y="545325"/>
            <a:ext cx="79692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Here are some questions you might have about Scratch:</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Can I meet all the coding expectations from the Math 2020 curriculum with Scratch?</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Yes, most definitely.  </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Which grade should students start using Scratch?</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Probably Grade 4 would be an ideal time.  Before then, ScratchJr is great.</a:t>
            </a:r>
            <a:endParaRPr sz="2400" b="1">
              <a:latin typeface="Times New Roman"/>
              <a:ea typeface="Times New Roman"/>
              <a:cs typeface="Times New Roman"/>
              <a:sym typeface="Times New Roman"/>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96"/>
        <p:cNvGrpSpPr/>
        <p:nvPr/>
      </p:nvGrpSpPr>
      <p:grpSpPr>
        <a:xfrm>
          <a:off x="0" y="0"/>
          <a:ext cx="0" cy="0"/>
          <a:chOff x="0" y="0"/>
          <a:chExt cx="0" cy="0"/>
        </a:xfrm>
      </p:grpSpPr>
      <p:sp>
        <p:nvSpPr>
          <p:cNvPr id="997" name="Google Shape;997;p172"/>
          <p:cNvSpPr txBox="1">
            <a:spLocks noGrp="1"/>
          </p:cNvSpPr>
          <p:nvPr>
            <p:ph type="title"/>
          </p:nvPr>
        </p:nvSpPr>
        <p:spPr>
          <a:xfrm>
            <a:off x="419775" y="264600"/>
            <a:ext cx="7148700" cy="687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Using Scratch with Books</a:t>
            </a:r>
            <a:endParaRPr/>
          </a:p>
        </p:txBody>
      </p:sp>
      <p:sp>
        <p:nvSpPr>
          <p:cNvPr id="998" name="Google Shape;998;p172"/>
          <p:cNvSpPr txBox="1">
            <a:spLocks noGrp="1"/>
          </p:cNvSpPr>
          <p:nvPr>
            <p:ph type="body" idx="1"/>
          </p:nvPr>
        </p:nvSpPr>
        <p:spPr>
          <a:xfrm>
            <a:off x="325125" y="1115038"/>
            <a:ext cx="3503700" cy="3453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a:t>In these examples we have two books that have been used to create various projects for students to engage with their learning. </a:t>
            </a:r>
            <a:endParaRPr sz="1400"/>
          </a:p>
        </p:txBody>
      </p:sp>
      <p:pic>
        <p:nvPicPr>
          <p:cNvPr id="999" name="Google Shape;999;p172"/>
          <p:cNvPicPr preferRelativeResize="0"/>
          <p:nvPr/>
        </p:nvPicPr>
        <p:blipFill>
          <a:blip r:embed="rId3">
            <a:alphaModFix/>
          </a:blip>
          <a:stretch>
            <a:fillRect/>
          </a:stretch>
        </p:blipFill>
        <p:spPr>
          <a:xfrm>
            <a:off x="5658800" y="364150"/>
            <a:ext cx="2133600" cy="2143125"/>
          </a:xfrm>
          <a:prstGeom prst="rect">
            <a:avLst/>
          </a:prstGeom>
          <a:noFill/>
          <a:ln>
            <a:noFill/>
          </a:ln>
        </p:spPr>
      </p:pic>
      <p:sp>
        <p:nvSpPr>
          <p:cNvPr id="1000" name="Google Shape;1000;p172"/>
          <p:cNvSpPr txBox="1"/>
          <p:nvPr/>
        </p:nvSpPr>
        <p:spPr>
          <a:xfrm>
            <a:off x="4676928" y="2561234"/>
            <a:ext cx="393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Jabari Jumps By: </a:t>
            </a:r>
            <a:endParaRPr/>
          </a:p>
          <a:p>
            <a:pPr marL="0" lvl="0" indent="0" algn="l" rtl="0">
              <a:spcBef>
                <a:spcPts val="0"/>
              </a:spcBef>
              <a:spcAft>
                <a:spcPts val="0"/>
              </a:spcAft>
              <a:buNone/>
            </a:pPr>
            <a:r>
              <a:rPr lang="en" u="sng">
                <a:solidFill>
                  <a:schemeClr val="hlink"/>
                </a:solidFill>
                <a:hlinkClick r:id="rId4"/>
              </a:rPr>
              <a:t>https://scratch.mit.edu/studios/29515853</a:t>
            </a:r>
            <a:endParaRPr/>
          </a:p>
        </p:txBody>
      </p:sp>
      <p:pic>
        <p:nvPicPr>
          <p:cNvPr id="1001" name="Google Shape;1001;p172"/>
          <p:cNvPicPr preferRelativeResize="0"/>
          <p:nvPr/>
        </p:nvPicPr>
        <p:blipFill>
          <a:blip r:embed="rId5">
            <a:alphaModFix/>
          </a:blip>
          <a:stretch>
            <a:fillRect/>
          </a:stretch>
        </p:blipFill>
        <p:spPr>
          <a:xfrm>
            <a:off x="1292475" y="1979275"/>
            <a:ext cx="2281399" cy="2263850"/>
          </a:xfrm>
          <a:prstGeom prst="rect">
            <a:avLst/>
          </a:prstGeom>
          <a:noFill/>
          <a:ln>
            <a:noFill/>
          </a:ln>
        </p:spPr>
      </p:pic>
      <p:sp>
        <p:nvSpPr>
          <p:cNvPr id="1002" name="Google Shape;1002;p172"/>
          <p:cNvSpPr txBox="1"/>
          <p:nvPr/>
        </p:nvSpPr>
        <p:spPr>
          <a:xfrm>
            <a:off x="597425" y="4243125"/>
            <a:ext cx="3649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Ara the Star Engineer</a:t>
            </a:r>
            <a:endParaRPr/>
          </a:p>
          <a:p>
            <a:pPr marL="0" lvl="0" indent="0" algn="l" rtl="0">
              <a:spcBef>
                <a:spcPts val="0"/>
              </a:spcBef>
              <a:spcAft>
                <a:spcPts val="0"/>
              </a:spcAft>
              <a:buClr>
                <a:schemeClr val="dk1"/>
              </a:buClr>
              <a:buSzPts val="1100"/>
              <a:buFont typeface="Arial"/>
              <a:buNone/>
            </a:pPr>
            <a:r>
              <a:rPr lang="en"/>
              <a:t>Book by Komal Singh</a:t>
            </a:r>
            <a:endParaRPr/>
          </a:p>
          <a:p>
            <a:pPr marL="0" lvl="0" indent="0" algn="l" rtl="0">
              <a:spcBef>
                <a:spcPts val="0"/>
              </a:spcBef>
              <a:spcAft>
                <a:spcPts val="0"/>
              </a:spcAft>
              <a:buNone/>
            </a:pPr>
            <a:r>
              <a:rPr lang="en" u="sng">
                <a:solidFill>
                  <a:schemeClr val="hlink"/>
                </a:solidFill>
                <a:hlinkClick r:id="rId6"/>
              </a:rPr>
              <a:t>https://scratch.mit.edu/studios/28565637</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006"/>
        <p:cNvGrpSpPr/>
        <p:nvPr/>
      </p:nvGrpSpPr>
      <p:grpSpPr>
        <a:xfrm>
          <a:off x="0" y="0"/>
          <a:ext cx="0" cy="0"/>
          <a:chOff x="0" y="0"/>
          <a:chExt cx="0" cy="0"/>
        </a:xfrm>
      </p:grpSpPr>
      <p:sp>
        <p:nvSpPr>
          <p:cNvPr id="1007" name="Google Shape;1007;p173"/>
          <p:cNvSpPr txBox="1"/>
          <p:nvPr/>
        </p:nvSpPr>
        <p:spPr>
          <a:xfrm>
            <a:off x="594900" y="557725"/>
            <a:ext cx="78207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Finding Help: </a:t>
            </a:r>
            <a:endParaRPr sz="6000" b="1">
              <a:solidFill>
                <a:schemeClr val="accent1"/>
              </a:solidFill>
              <a:latin typeface="Times New Roman"/>
              <a:ea typeface="Times New Roman"/>
              <a:cs typeface="Times New Roman"/>
              <a:sym typeface="Times New Roman"/>
            </a:endParaRPr>
          </a:p>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Blogs and Twitter</a:t>
            </a:r>
            <a:endParaRPr sz="6000" b="1">
              <a:solidFill>
                <a:schemeClr val="accent1"/>
              </a:solidFill>
              <a:latin typeface="Times New Roman"/>
              <a:ea typeface="Times New Roman"/>
              <a:cs typeface="Times New Roman"/>
              <a:sym typeface="Times New Roman"/>
            </a:endParaRPr>
          </a:p>
        </p:txBody>
      </p:sp>
      <p:sp>
        <p:nvSpPr>
          <p:cNvPr id="1008" name="Google Shape;1008;p173"/>
          <p:cNvSpPr txBox="1"/>
          <p:nvPr/>
        </p:nvSpPr>
        <p:spPr>
          <a:xfrm>
            <a:off x="7256750" y="4223275"/>
            <a:ext cx="1409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chemeClr val="hlink"/>
                </a:solidFill>
                <a:latin typeface="Times New Roman"/>
                <a:ea typeface="Times New Roman"/>
                <a:cs typeface="Times New Roman"/>
                <a:sym typeface="Times New Roman"/>
                <a:hlinkClick r:id="rId3" action="ppaction://hlinksldjump"/>
              </a:rPr>
              <a:t>TofC Back </a:t>
            </a:r>
            <a:endParaRPr b="1">
              <a:latin typeface="Times New Roman"/>
              <a:ea typeface="Times New Roman"/>
              <a:cs typeface="Times New Roman"/>
              <a:sym typeface="Times New Roman"/>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012"/>
        <p:cNvGrpSpPr/>
        <p:nvPr/>
      </p:nvGrpSpPr>
      <p:grpSpPr>
        <a:xfrm>
          <a:off x="0" y="0"/>
          <a:ext cx="0" cy="0"/>
          <a:chOff x="0" y="0"/>
          <a:chExt cx="0" cy="0"/>
        </a:xfrm>
      </p:grpSpPr>
      <p:sp>
        <p:nvSpPr>
          <p:cNvPr id="1013" name="Google Shape;1013;p174"/>
          <p:cNvSpPr txBox="1"/>
          <p:nvPr/>
        </p:nvSpPr>
        <p:spPr>
          <a:xfrm>
            <a:off x="359425" y="446175"/>
            <a:ext cx="80313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ScratchTeam Blog  </a:t>
            </a:r>
            <a:r>
              <a:rPr lang="en" sz="2400" b="1" u="sng">
                <a:solidFill>
                  <a:schemeClr val="hlink"/>
                </a:solidFill>
                <a:latin typeface="Times New Roman"/>
                <a:ea typeface="Times New Roman"/>
                <a:cs typeface="Times New Roman"/>
                <a:sym typeface="Times New Roman"/>
                <a:hlinkClick r:id="rId3"/>
              </a:rPr>
              <a:t>https://medium.com/scratchteam-blog</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a:p>
        </p:txBody>
      </p:sp>
      <p:pic>
        <p:nvPicPr>
          <p:cNvPr id="1014" name="Google Shape;1014;p174"/>
          <p:cNvPicPr preferRelativeResize="0"/>
          <p:nvPr/>
        </p:nvPicPr>
        <p:blipFill>
          <a:blip r:embed="rId4">
            <a:alphaModFix/>
          </a:blip>
          <a:stretch>
            <a:fillRect/>
          </a:stretch>
        </p:blipFill>
        <p:spPr>
          <a:xfrm>
            <a:off x="152400" y="1645275"/>
            <a:ext cx="8839201" cy="2382775"/>
          </a:xfrm>
          <a:prstGeom prst="rect">
            <a:avLst/>
          </a:prstGeom>
          <a:noFill/>
          <a:ln w="9525" cap="flat" cmpd="sng">
            <a:solidFill>
              <a:schemeClr val="dk2"/>
            </a:solidFill>
            <a:prstDash val="solid"/>
            <a:round/>
            <a:headEnd type="none" w="sm" len="sm"/>
            <a:tailEnd type="none" w="sm" len="sm"/>
          </a:ln>
        </p:spPr>
      </p:pic>
      <p:sp>
        <p:nvSpPr>
          <p:cNvPr id="1015" name="Google Shape;1015;p174"/>
          <p:cNvSpPr txBox="1"/>
          <p:nvPr/>
        </p:nvSpPr>
        <p:spPr>
          <a:xfrm>
            <a:off x="396600" y="4288325"/>
            <a:ext cx="824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Scratch Stories, Communities, Families, Scratch Day, Scratch in Practice, Team Updates, ScratchJr </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019"/>
        <p:cNvGrpSpPr/>
        <p:nvPr/>
      </p:nvGrpSpPr>
      <p:grpSpPr>
        <a:xfrm>
          <a:off x="0" y="0"/>
          <a:ext cx="0" cy="0"/>
          <a:chOff x="0" y="0"/>
          <a:chExt cx="0" cy="0"/>
        </a:xfrm>
      </p:grpSpPr>
      <p:sp>
        <p:nvSpPr>
          <p:cNvPr id="1020" name="Google Shape;1020;p175"/>
          <p:cNvSpPr txBox="1"/>
          <p:nvPr/>
        </p:nvSpPr>
        <p:spPr>
          <a:xfrm>
            <a:off x="793225" y="433800"/>
            <a:ext cx="7200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Scratch Pals  </a:t>
            </a:r>
            <a:r>
              <a:rPr lang="en" sz="2400" b="1" u="sng">
                <a:solidFill>
                  <a:schemeClr val="hlink"/>
                </a:solidFill>
                <a:latin typeface="Times New Roman"/>
                <a:ea typeface="Times New Roman"/>
                <a:cs typeface="Times New Roman"/>
                <a:sym typeface="Times New Roman"/>
                <a:hlinkClick r:id="rId3"/>
              </a:rPr>
              <a:t>https://twitter.com/scratchpals</a:t>
            </a:r>
            <a:endParaRPr/>
          </a:p>
        </p:txBody>
      </p:sp>
      <p:pic>
        <p:nvPicPr>
          <p:cNvPr id="1021" name="Google Shape;1021;p175"/>
          <p:cNvPicPr preferRelativeResize="0"/>
          <p:nvPr/>
        </p:nvPicPr>
        <p:blipFill>
          <a:blip r:embed="rId4">
            <a:alphaModFix/>
          </a:blip>
          <a:stretch>
            <a:fillRect/>
          </a:stretch>
        </p:blipFill>
        <p:spPr>
          <a:xfrm>
            <a:off x="2007821" y="1434375"/>
            <a:ext cx="4555701" cy="32592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025"/>
        <p:cNvGrpSpPr/>
        <p:nvPr/>
      </p:nvGrpSpPr>
      <p:grpSpPr>
        <a:xfrm>
          <a:off x="0" y="0"/>
          <a:ext cx="0" cy="0"/>
          <a:chOff x="0" y="0"/>
          <a:chExt cx="0" cy="0"/>
        </a:xfrm>
      </p:grpSpPr>
      <p:sp>
        <p:nvSpPr>
          <p:cNvPr id="1026" name="Google Shape;1026;p176"/>
          <p:cNvSpPr txBox="1"/>
          <p:nvPr/>
        </p:nvSpPr>
        <p:spPr>
          <a:xfrm>
            <a:off x="1425300" y="322250"/>
            <a:ext cx="5627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Scratch Team  </a:t>
            </a:r>
            <a:r>
              <a:rPr lang="en" sz="2400" b="1" u="sng">
                <a:solidFill>
                  <a:schemeClr val="hlink"/>
                </a:solidFill>
                <a:latin typeface="Times New Roman"/>
                <a:ea typeface="Times New Roman"/>
                <a:cs typeface="Times New Roman"/>
                <a:sym typeface="Times New Roman"/>
                <a:hlinkClick r:id="rId3"/>
              </a:rPr>
              <a:t>https://twitter.com/scratch</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p:txBody>
      </p:sp>
      <p:pic>
        <p:nvPicPr>
          <p:cNvPr id="1027" name="Google Shape;1027;p176"/>
          <p:cNvPicPr preferRelativeResize="0"/>
          <p:nvPr/>
        </p:nvPicPr>
        <p:blipFill>
          <a:blip r:embed="rId4">
            <a:alphaModFix/>
          </a:blip>
          <a:stretch>
            <a:fillRect/>
          </a:stretch>
        </p:blipFill>
        <p:spPr>
          <a:xfrm>
            <a:off x="2342450" y="1038575"/>
            <a:ext cx="5117250" cy="39401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031"/>
        <p:cNvGrpSpPr/>
        <p:nvPr/>
      </p:nvGrpSpPr>
      <p:grpSpPr>
        <a:xfrm>
          <a:off x="0" y="0"/>
          <a:ext cx="0" cy="0"/>
          <a:chOff x="0" y="0"/>
          <a:chExt cx="0" cy="0"/>
        </a:xfrm>
      </p:grpSpPr>
      <p:sp>
        <p:nvSpPr>
          <p:cNvPr id="1032" name="Google Shape;1032;p177"/>
          <p:cNvSpPr txBox="1"/>
          <p:nvPr/>
        </p:nvSpPr>
        <p:spPr>
          <a:xfrm>
            <a:off x="458575" y="743650"/>
            <a:ext cx="3953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https://twitter.com/Codeorg</a:t>
            </a:r>
            <a:endParaRPr sz="2400" b="1">
              <a:latin typeface="Times New Roman"/>
              <a:ea typeface="Times New Roman"/>
              <a:cs typeface="Times New Roman"/>
              <a:sym typeface="Times New Roman"/>
            </a:endParaRPr>
          </a:p>
        </p:txBody>
      </p:sp>
      <p:pic>
        <p:nvPicPr>
          <p:cNvPr id="1033" name="Google Shape;1033;p177"/>
          <p:cNvPicPr preferRelativeResize="0"/>
          <p:nvPr/>
        </p:nvPicPr>
        <p:blipFill>
          <a:blip r:embed="rId3">
            <a:alphaModFix/>
          </a:blip>
          <a:stretch>
            <a:fillRect/>
          </a:stretch>
        </p:blipFill>
        <p:spPr>
          <a:xfrm>
            <a:off x="4812525" y="240075"/>
            <a:ext cx="4257959" cy="3263750"/>
          </a:xfrm>
          <a:prstGeom prst="rect">
            <a:avLst/>
          </a:prstGeom>
          <a:noFill/>
          <a:ln w="9525" cap="flat" cmpd="sng">
            <a:solidFill>
              <a:schemeClr val="dk1"/>
            </a:solidFill>
            <a:prstDash val="solid"/>
            <a:round/>
            <a:headEnd type="none" w="sm" len="sm"/>
            <a:tailEnd type="none" w="sm" len="sm"/>
          </a:ln>
        </p:spPr>
      </p:pic>
      <p:sp>
        <p:nvSpPr>
          <p:cNvPr id="1034" name="Google Shape;1034;p177"/>
          <p:cNvSpPr txBox="1"/>
          <p:nvPr/>
        </p:nvSpPr>
        <p:spPr>
          <a:xfrm>
            <a:off x="520450" y="2032600"/>
            <a:ext cx="4152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https://twitter.com/Teachcode</a:t>
            </a:r>
            <a:endParaRPr sz="2400" b="1">
              <a:latin typeface="Times New Roman"/>
              <a:ea typeface="Times New Roman"/>
              <a:cs typeface="Times New Roman"/>
              <a:sym typeface="Times New Roman"/>
            </a:endParaRPr>
          </a:p>
        </p:txBody>
      </p:sp>
      <p:pic>
        <p:nvPicPr>
          <p:cNvPr id="1035" name="Google Shape;1035;p177"/>
          <p:cNvPicPr preferRelativeResize="0"/>
          <p:nvPr/>
        </p:nvPicPr>
        <p:blipFill>
          <a:blip r:embed="rId4">
            <a:alphaModFix/>
          </a:blip>
          <a:stretch>
            <a:fillRect/>
          </a:stretch>
        </p:blipFill>
        <p:spPr>
          <a:xfrm>
            <a:off x="1081950" y="2571750"/>
            <a:ext cx="3077200" cy="24059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039"/>
        <p:cNvGrpSpPr/>
        <p:nvPr/>
      </p:nvGrpSpPr>
      <p:grpSpPr>
        <a:xfrm>
          <a:off x="0" y="0"/>
          <a:ext cx="0" cy="0"/>
          <a:chOff x="0" y="0"/>
          <a:chExt cx="0" cy="0"/>
        </a:xfrm>
      </p:grpSpPr>
      <p:sp>
        <p:nvSpPr>
          <p:cNvPr id="1040" name="Google Shape;1040;p178"/>
          <p:cNvSpPr txBox="1"/>
          <p:nvPr/>
        </p:nvSpPr>
        <p:spPr>
          <a:xfrm>
            <a:off x="1710375" y="334625"/>
            <a:ext cx="421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https://twitter.com/ScratchJr</a:t>
            </a:r>
            <a:endParaRPr sz="2400" b="1">
              <a:latin typeface="Times New Roman"/>
              <a:ea typeface="Times New Roman"/>
              <a:cs typeface="Times New Roman"/>
              <a:sym typeface="Times New Roman"/>
            </a:endParaRPr>
          </a:p>
        </p:txBody>
      </p:sp>
      <p:pic>
        <p:nvPicPr>
          <p:cNvPr id="1041" name="Google Shape;1041;p178"/>
          <p:cNvPicPr preferRelativeResize="0"/>
          <p:nvPr/>
        </p:nvPicPr>
        <p:blipFill>
          <a:blip r:embed="rId3">
            <a:alphaModFix/>
          </a:blip>
          <a:stretch>
            <a:fillRect/>
          </a:stretch>
        </p:blipFill>
        <p:spPr>
          <a:xfrm>
            <a:off x="1846700" y="793900"/>
            <a:ext cx="5135800" cy="394932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045"/>
        <p:cNvGrpSpPr/>
        <p:nvPr/>
      </p:nvGrpSpPr>
      <p:grpSpPr>
        <a:xfrm>
          <a:off x="0" y="0"/>
          <a:ext cx="0" cy="0"/>
          <a:chOff x="0" y="0"/>
          <a:chExt cx="0" cy="0"/>
        </a:xfrm>
      </p:grpSpPr>
      <p:sp>
        <p:nvSpPr>
          <p:cNvPr id="1046" name="Google Shape;1046;p179"/>
          <p:cNvSpPr txBox="1"/>
          <p:nvPr/>
        </p:nvSpPr>
        <p:spPr>
          <a:xfrm>
            <a:off x="1611225" y="347025"/>
            <a:ext cx="4536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https://twitter.com/HGSE_CCL</a:t>
            </a:r>
            <a:endParaRPr sz="2400" b="1">
              <a:latin typeface="Times New Roman"/>
              <a:ea typeface="Times New Roman"/>
              <a:cs typeface="Times New Roman"/>
              <a:sym typeface="Times New Roman"/>
            </a:endParaRPr>
          </a:p>
        </p:txBody>
      </p:sp>
      <p:pic>
        <p:nvPicPr>
          <p:cNvPr id="1047" name="Google Shape;1047;p179"/>
          <p:cNvPicPr preferRelativeResize="0"/>
          <p:nvPr/>
        </p:nvPicPr>
        <p:blipFill>
          <a:blip r:embed="rId3">
            <a:alphaModFix/>
          </a:blip>
          <a:stretch>
            <a:fillRect/>
          </a:stretch>
        </p:blipFill>
        <p:spPr>
          <a:xfrm>
            <a:off x="1714050" y="1110325"/>
            <a:ext cx="4931883" cy="38931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051"/>
        <p:cNvGrpSpPr/>
        <p:nvPr/>
      </p:nvGrpSpPr>
      <p:grpSpPr>
        <a:xfrm>
          <a:off x="0" y="0"/>
          <a:ext cx="0" cy="0"/>
          <a:chOff x="0" y="0"/>
          <a:chExt cx="0" cy="0"/>
        </a:xfrm>
      </p:grpSpPr>
      <p:sp>
        <p:nvSpPr>
          <p:cNvPr id="1052" name="Google Shape;1052;p180"/>
          <p:cNvSpPr txBox="1"/>
          <p:nvPr/>
        </p:nvSpPr>
        <p:spPr>
          <a:xfrm>
            <a:off x="2664700" y="557725"/>
            <a:ext cx="4560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https://twitter.com/mres</a:t>
            </a:r>
            <a:endParaRPr sz="2400" b="1">
              <a:latin typeface="Times New Roman"/>
              <a:ea typeface="Times New Roman"/>
              <a:cs typeface="Times New Roman"/>
              <a:sym typeface="Times New Roman"/>
            </a:endParaRPr>
          </a:p>
        </p:txBody>
      </p:sp>
      <p:pic>
        <p:nvPicPr>
          <p:cNvPr id="1053" name="Google Shape;1053;p180"/>
          <p:cNvPicPr preferRelativeResize="0"/>
          <p:nvPr/>
        </p:nvPicPr>
        <p:blipFill>
          <a:blip r:embed="rId3">
            <a:alphaModFix/>
          </a:blip>
          <a:stretch>
            <a:fillRect/>
          </a:stretch>
        </p:blipFill>
        <p:spPr>
          <a:xfrm>
            <a:off x="2581625" y="1161400"/>
            <a:ext cx="4937279" cy="38312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057"/>
        <p:cNvGrpSpPr/>
        <p:nvPr/>
      </p:nvGrpSpPr>
      <p:grpSpPr>
        <a:xfrm>
          <a:off x="0" y="0"/>
          <a:ext cx="0" cy="0"/>
          <a:chOff x="0" y="0"/>
          <a:chExt cx="0" cy="0"/>
        </a:xfrm>
      </p:grpSpPr>
      <p:sp>
        <p:nvSpPr>
          <p:cNvPr id="1058" name="Google Shape;1058;p181"/>
          <p:cNvSpPr txBox="1"/>
          <p:nvPr/>
        </p:nvSpPr>
        <p:spPr>
          <a:xfrm>
            <a:off x="514450" y="657550"/>
            <a:ext cx="75732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Unsure about anything in this slide deck?</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Contact me:</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Elizabeth Pearsall</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3"/>
              </a:rPr>
              <a:t>Pearsallelizabeth7@gmail.com</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50"/>
        <p:cNvGrpSpPr/>
        <p:nvPr/>
      </p:nvGrpSpPr>
      <p:grpSpPr>
        <a:xfrm>
          <a:off x="0" y="0"/>
          <a:ext cx="0" cy="0"/>
          <a:chOff x="0" y="0"/>
          <a:chExt cx="0" cy="0"/>
        </a:xfrm>
      </p:grpSpPr>
      <p:sp>
        <p:nvSpPr>
          <p:cNvPr id="151" name="Google Shape;151;p29"/>
          <p:cNvSpPr txBox="1"/>
          <p:nvPr/>
        </p:nvSpPr>
        <p:spPr>
          <a:xfrm>
            <a:off x="619700" y="508150"/>
            <a:ext cx="80934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Once a student codes something, is it saved so they can see it again?</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It is best if each student has an account, either as part of a Teacher account or their own account.</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What are the things I should take into consideration to decide between my students having their own account or  having them in a class in my teacher account?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First of all, you need to follow your school board and school protocols.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062"/>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55"/>
        <p:cNvGrpSpPr/>
        <p:nvPr/>
      </p:nvGrpSpPr>
      <p:grpSpPr>
        <a:xfrm>
          <a:off x="0" y="0"/>
          <a:ext cx="0" cy="0"/>
          <a:chOff x="0" y="0"/>
          <a:chExt cx="0" cy="0"/>
        </a:xfrm>
      </p:grpSpPr>
      <p:sp>
        <p:nvSpPr>
          <p:cNvPr id="156" name="Google Shape;156;p30"/>
          <p:cNvSpPr txBox="1"/>
          <p:nvPr/>
        </p:nvSpPr>
        <p:spPr>
          <a:xfrm>
            <a:off x="508150" y="433800"/>
            <a:ext cx="80562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Second, consider the age of your students and their ability to handle emails, follow instructions to create their own account, and remembering a password.  All these elements go into having their own account.  Also, they need to understand how to keep their personal information safe, especially on the internet.  </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If your students make their own accounts, you should consider keeping a record of their Account Username and Password in case they forget either one!</a:t>
            </a:r>
            <a:endParaRPr sz="2400" b="1">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60"/>
        <p:cNvGrpSpPr/>
        <p:nvPr/>
      </p:nvGrpSpPr>
      <p:grpSpPr>
        <a:xfrm>
          <a:off x="0" y="0"/>
          <a:ext cx="0" cy="0"/>
          <a:chOff x="0" y="0"/>
          <a:chExt cx="0" cy="0"/>
        </a:xfrm>
      </p:grpSpPr>
      <p:sp>
        <p:nvSpPr>
          <p:cNvPr id="161" name="Google Shape;161;p31"/>
          <p:cNvSpPr txBox="1"/>
          <p:nvPr/>
        </p:nvSpPr>
        <p:spPr>
          <a:xfrm>
            <a:off x="805600" y="520550"/>
            <a:ext cx="73248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400" b="1">
                <a:solidFill>
                  <a:schemeClr val="dk1"/>
                </a:solidFill>
                <a:latin typeface="Times New Roman"/>
                <a:ea typeface="Times New Roman"/>
                <a:cs typeface="Times New Roman"/>
                <a:sym typeface="Times New Roman"/>
              </a:rPr>
              <a:t>So what are the advantages of having a Teacher Account?</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As a teacher you have an easy access to your student accounts from your teacher account; you can reset their passwords; you can create Studios for students to add projects, and you are alerted to actions contrary to Scratch Community Guidelines. </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See for further information </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2400" b="1" u="sng">
                <a:solidFill>
                  <a:schemeClr val="hlink"/>
                </a:solidFill>
                <a:latin typeface="Times New Roman"/>
                <a:ea typeface="Times New Roman"/>
                <a:cs typeface="Times New Roman"/>
                <a:sym typeface="Times New Roman"/>
                <a:hlinkClick r:id="rId3"/>
              </a:rPr>
              <a:t>https://scratch.mit.edu/privacy_policy</a:t>
            </a:r>
            <a:r>
              <a:rPr lang="en" sz="2400" b="1">
                <a:solidFill>
                  <a:schemeClr val="dk1"/>
                </a:solidFill>
                <a:latin typeface="Times New Roman"/>
                <a:ea typeface="Times New Roman"/>
                <a:cs typeface="Times New Roman"/>
                <a:sym typeface="Times New Roman"/>
              </a:rPr>
              <a:t> </a:t>
            </a:r>
            <a:endParaRPr sz="2400" b="1">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710125" y="759700"/>
            <a:ext cx="7620000" cy="2847975"/>
          </a:xfrm>
          <a:prstGeom prst="rect">
            <a:avLst/>
          </a:prstGeom>
          <a:noFill/>
          <a:ln>
            <a:noFill/>
          </a:ln>
        </p:spPr>
      </p:pic>
      <p:pic>
        <p:nvPicPr>
          <p:cNvPr id="63" name="Google Shape;63;p14"/>
          <p:cNvPicPr preferRelativeResize="0"/>
          <p:nvPr/>
        </p:nvPicPr>
        <p:blipFill>
          <a:blip r:embed="rId4">
            <a:alphaModFix/>
          </a:blip>
          <a:stretch>
            <a:fillRect/>
          </a:stretch>
        </p:blipFill>
        <p:spPr>
          <a:xfrm>
            <a:off x="511825" y="3333950"/>
            <a:ext cx="1260525" cy="1326175"/>
          </a:xfrm>
          <a:prstGeom prst="rect">
            <a:avLst/>
          </a:prstGeom>
          <a:noFill/>
          <a:ln>
            <a:noFill/>
          </a:ln>
        </p:spPr>
      </p:pic>
      <p:pic>
        <p:nvPicPr>
          <p:cNvPr id="64" name="Google Shape;64;p14"/>
          <p:cNvPicPr preferRelativeResize="0"/>
          <p:nvPr/>
        </p:nvPicPr>
        <p:blipFill>
          <a:blip r:embed="rId4">
            <a:alphaModFix/>
          </a:blip>
          <a:stretch>
            <a:fillRect/>
          </a:stretch>
        </p:blipFill>
        <p:spPr>
          <a:xfrm>
            <a:off x="7180252" y="3333950"/>
            <a:ext cx="1260525" cy="132619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65"/>
        <p:cNvGrpSpPr/>
        <p:nvPr/>
      </p:nvGrpSpPr>
      <p:grpSpPr>
        <a:xfrm>
          <a:off x="0" y="0"/>
          <a:ext cx="0" cy="0"/>
          <a:chOff x="0" y="0"/>
          <a:chExt cx="0" cy="0"/>
        </a:xfrm>
      </p:grpSpPr>
      <p:pic>
        <p:nvPicPr>
          <p:cNvPr id="166" name="Google Shape;166;p32"/>
          <p:cNvPicPr preferRelativeResize="0"/>
          <p:nvPr/>
        </p:nvPicPr>
        <p:blipFill>
          <a:blip r:embed="rId3">
            <a:alphaModFix/>
          </a:blip>
          <a:stretch>
            <a:fillRect/>
          </a:stretch>
        </p:blipFill>
        <p:spPr>
          <a:xfrm>
            <a:off x="371800" y="251525"/>
            <a:ext cx="8124025" cy="3324650"/>
          </a:xfrm>
          <a:prstGeom prst="rect">
            <a:avLst/>
          </a:prstGeom>
          <a:noFill/>
          <a:ln w="9525" cap="flat" cmpd="sng">
            <a:solidFill>
              <a:schemeClr val="dk1"/>
            </a:solidFill>
            <a:prstDash val="solid"/>
            <a:round/>
            <a:headEnd type="none" w="sm" len="sm"/>
            <a:tailEnd type="none" w="sm" len="sm"/>
          </a:ln>
        </p:spPr>
      </p:pic>
      <p:sp>
        <p:nvSpPr>
          <p:cNvPr id="167" name="Google Shape;167;p32"/>
          <p:cNvSpPr txBox="1"/>
          <p:nvPr/>
        </p:nvSpPr>
        <p:spPr>
          <a:xfrm>
            <a:off x="694075" y="3705800"/>
            <a:ext cx="7597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See what other projects your students are viewing and their projects they are sharing</a:t>
            </a:r>
            <a:r>
              <a:rPr lang="en"/>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71"/>
        <p:cNvGrpSpPr/>
        <p:nvPr/>
      </p:nvGrpSpPr>
      <p:grpSpPr>
        <a:xfrm>
          <a:off x="0" y="0"/>
          <a:ext cx="0" cy="0"/>
          <a:chOff x="0" y="0"/>
          <a:chExt cx="0" cy="0"/>
        </a:xfrm>
      </p:grpSpPr>
      <p:pic>
        <p:nvPicPr>
          <p:cNvPr id="172" name="Google Shape;172;p33"/>
          <p:cNvPicPr preferRelativeResize="0"/>
          <p:nvPr/>
        </p:nvPicPr>
        <p:blipFill>
          <a:blip r:embed="rId3">
            <a:alphaModFix/>
          </a:blip>
          <a:stretch>
            <a:fillRect/>
          </a:stretch>
        </p:blipFill>
        <p:spPr>
          <a:xfrm>
            <a:off x="1276575" y="737999"/>
            <a:ext cx="5875251" cy="1597400"/>
          </a:xfrm>
          <a:prstGeom prst="rect">
            <a:avLst/>
          </a:prstGeom>
          <a:noFill/>
          <a:ln w="9525" cap="flat" cmpd="sng">
            <a:solidFill>
              <a:schemeClr val="dk1"/>
            </a:solidFill>
            <a:prstDash val="solid"/>
            <a:round/>
            <a:headEnd type="none" w="sm" len="sm"/>
            <a:tailEnd type="none" w="sm" len="sm"/>
          </a:ln>
        </p:spPr>
      </p:pic>
      <p:sp>
        <p:nvSpPr>
          <p:cNvPr id="173" name="Google Shape;173;p33"/>
          <p:cNvSpPr txBox="1"/>
          <p:nvPr/>
        </p:nvSpPr>
        <p:spPr>
          <a:xfrm>
            <a:off x="867575" y="2726675"/>
            <a:ext cx="76098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Create a Studio for students to add their project and then it is easy access for you and their classmates to see the work. </a:t>
            </a:r>
            <a:endParaRPr sz="2400" b="1">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77"/>
        <p:cNvGrpSpPr/>
        <p:nvPr/>
      </p:nvGrpSpPr>
      <p:grpSpPr>
        <a:xfrm>
          <a:off x="0" y="0"/>
          <a:ext cx="0" cy="0"/>
          <a:chOff x="0" y="0"/>
          <a:chExt cx="0" cy="0"/>
        </a:xfrm>
      </p:grpSpPr>
      <p:pic>
        <p:nvPicPr>
          <p:cNvPr id="178" name="Google Shape;178;p34"/>
          <p:cNvPicPr preferRelativeResize="0"/>
          <p:nvPr/>
        </p:nvPicPr>
        <p:blipFill>
          <a:blip r:embed="rId3">
            <a:alphaModFix/>
          </a:blip>
          <a:stretch>
            <a:fillRect/>
          </a:stretch>
        </p:blipFill>
        <p:spPr>
          <a:xfrm>
            <a:off x="586175" y="511825"/>
            <a:ext cx="3392300" cy="1276675"/>
          </a:xfrm>
          <a:prstGeom prst="rect">
            <a:avLst/>
          </a:prstGeom>
          <a:noFill/>
          <a:ln w="9525" cap="flat" cmpd="sng">
            <a:solidFill>
              <a:schemeClr val="dk1"/>
            </a:solidFill>
            <a:prstDash val="solid"/>
            <a:round/>
            <a:headEnd type="none" w="sm" len="sm"/>
            <a:tailEnd type="none" w="sm" len="sm"/>
          </a:ln>
        </p:spPr>
      </p:pic>
      <p:pic>
        <p:nvPicPr>
          <p:cNvPr id="179" name="Google Shape;179;p34"/>
          <p:cNvPicPr preferRelativeResize="0"/>
          <p:nvPr/>
        </p:nvPicPr>
        <p:blipFill>
          <a:blip r:embed="rId4">
            <a:alphaModFix/>
          </a:blip>
          <a:stretch>
            <a:fillRect/>
          </a:stretch>
        </p:blipFill>
        <p:spPr>
          <a:xfrm>
            <a:off x="700500" y="2571750"/>
            <a:ext cx="7862800" cy="2103425"/>
          </a:xfrm>
          <a:prstGeom prst="rect">
            <a:avLst/>
          </a:prstGeom>
          <a:noFill/>
          <a:ln w="9525" cap="flat" cmpd="sng">
            <a:solidFill>
              <a:schemeClr val="dk1"/>
            </a:solidFill>
            <a:prstDash val="solid"/>
            <a:round/>
            <a:headEnd type="none" w="sm" len="sm"/>
            <a:tailEnd type="none" w="sm" len="sm"/>
          </a:ln>
        </p:spPr>
      </p:pic>
      <p:sp>
        <p:nvSpPr>
          <p:cNvPr id="180" name="Google Shape;180;p34"/>
          <p:cNvSpPr txBox="1"/>
          <p:nvPr/>
        </p:nvSpPr>
        <p:spPr>
          <a:xfrm>
            <a:off x="4226350" y="483375"/>
            <a:ext cx="42015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latin typeface="Times New Roman"/>
                <a:ea typeface="Times New Roman"/>
                <a:cs typeface="Times New Roman"/>
                <a:sym typeface="Times New Roman"/>
              </a:rPr>
              <a:t>Get Alerts from Scratch for inappropriate actions. </a:t>
            </a:r>
            <a:endParaRPr sz="3000" b="1">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84"/>
        <p:cNvGrpSpPr/>
        <p:nvPr/>
      </p:nvGrpSpPr>
      <p:grpSpPr>
        <a:xfrm>
          <a:off x="0" y="0"/>
          <a:ext cx="0" cy="0"/>
          <a:chOff x="0" y="0"/>
          <a:chExt cx="0" cy="0"/>
        </a:xfrm>
      </p:grpSpPr>
      <p:pic>
        <p:nvPicPr>
          <p:cNvPr id="185" name="Google Shape;185;p35"/>
          <p:cNvPicPr preferRelativeResize="0"/>
          <p:nvPr/>
        </p:nvPicPr>
        <p:blipFill>
          <a:blip r:embed="rId3">
            <a:alphaModFix/>
          </a:blip>
          <a:stretch>
            <a:fillRect/>
          </a:stretch>
        </p:blipFill>
        <p:spPr>
          <a:xfrm>
            <a:off x="370014" y="487025"/>
            <a:ext cx="7757911" cy="2084725"/>
          </a:xfrm>
          <a:prstGeom prst="rect">
            <a:avLst/>
          </a:prstGeom>
          <a:noFill/>
          <a:ln w="9525" cap="flat" cmpd="sng">
            <a:solidFill>
              <a:schemeClr val="dk1"/>
            </a:solidFill>
            <a:prstDash val="solid"/>
            <a:round/>
            <a:headEnd type="none" w="sm" len="sm"/>
            <a:tailEnd type="none" w="sm" len="sm"/>
          </a:ln>
        </p:spPr>
      </p:pic>
      <p:sp>
        <p:nvSpPr>
          <p:cNvPr id="186" name="Google Shape;186;p35"/>
          <p:cNvSpPr txBox="1"/>
          <p:nvPr/>
        </p:nvSpPr>
        <p:spPr>
          <a:xfrm>
            <a:off x="694075" y="2962150"/>
            <a:ext cx="7434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Links to all your Students’ accounts in one place.</a:t>
            </a:r>
            <a:endParaRPr sz="2400" b="1">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90"/>
        <p:cNvGrpSpPr/>
        <p:nvPr/>
      </p:nvGrpSpPr>
      <p:grpSpPr>
        <a:xfrm>
          <a:off x="0" y="0"/>
          <a:ext cx="0" cy="0"/>
          <a:chOff x="0" y="0"/>
          <a:chExt cx="0" cy="0"/>
        </a:xfrm>
      </p:grpSpPr>
      <p:pic>
        <p:nvPicPr>
          <p:cNvPr id="191" name="Google Shape;191;p36"/>
          <p:cNvPicPr preferRelativeResize="0"/>
          <p:nvPr/>
        </p:nvPicPr>
        <p:blipFill>
          <a:blip r:embed="rId3">
            <a:alphaModFix/>
          </a:blip>
          <a:stretch>
            <a:fillRect/>
          </a:stretch>
        </p:blipFill>
        <p:spPr>
          <a:xfrm>
            <a:off x="1243075" y="189575"/>
            <a:ext cx="6381750" cy="3619500"/>
          </a:xfrm>
          <a:prstGeom prst="rect">
            <a:avLst/>
          </a:prstGeom>
          <a:noFill/>
          <a:ln w="9525" cap="flat" cmpd="sng">
            <a:solidFill>
              <a:schemeClr val="dk1"/>
            </a:solidFill>
            <a:prstDash val="solid"/>
            <a:round/>
            <a:headEnd type="none" w="sm" len="sm"/>
            <a:tailEnd type="none" w="sm" len="sm"/>
          </a:ln>
        </p:spPr>
      </p:pic>
      <p:sp>
        <p:nvSpPr>
          <p:cNvPr id="192" name="Google Shape;192;p36"/>
          <p:cNvSpPr txBox="1"/>
          <p:nvPr/>
        </p:nvSpPr>
        <p:spPr>
          <a:xfrm>
            <a:off x="632100" y="4035300"/>
            <a:ext cx="7981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latin typeface="Times New Roman"/>
                <a:ea typeface="Times New Roman"/>
                <a:cs typeface="Times New Roman"/>
                <a:sym typeface="Times New Roman"/>
              </a:rPr>
              <a:t>A Teacher Account can have multiple classes </a:t>
            </a:r>
            <a:endParaRPr sz="3000" b="1">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196"/>
        <p:cNvGrpSpPr/>
        <p:nvPr/>
      </p:nvGrpSpPr>
      <p:grpSpPr>
        <a:xfrm>
          <a:off x="0" y="0"/>
          <a:ext cx="0" cy="0"/>
          <a:chOff x="0" y="0"/>
          <a:chExt cx="0" cy="0"/>
        </a:xfrm>
      </p:grpSpPr>
      <p:sp>
        <p:nvSpPr>
          <p:cNvPr id="197" name="Google Shape;197;p37"/>
          <p:cNvSpPr txBox="1"/>
          <p:nvPr/>
        </p:nvSpPr>
        <p:spPr>
          <a:xfrm>
            <a:off x="718850" y="446175"/>
            <a:ext cx="78081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How do I get a Teacher Account?</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Here are the links:</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3"/>
              </a:rPr>
              <a:t>https://scratch.mit.edu/educators/</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4"/>
              </a:rPr>
              <a:t>https://scratch.mit.edu/educators/#teacher-accounts</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Information regarding Accounts:</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5"/>
              </a:rPr>
              <a:t>https://scratch.mit.edu/educators/faq</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6"/>
              </a:rPr>
              <a:t>https://scratch.mit.edu/educators/faq#student-accounts</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7"/>
              </a:rPr>
              <a:t>https://scratch.mit.edu/educators/faq#community</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SetUp Guide:</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8"/>
              </a:rPr>
              <a:t>https://resources.scratch.mit.edu/www/guides/en/scratch-teacher-accounts-guide.pdf</a:t>
            </a:r>
            <a:endParaRPr sz="2400" b="1">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01"/>
        <p:cNvGrpSpPr/>
        <p:nvPr/>
      </p:nvGrpSpPr>
      <p:grpSpPr>
        <a:xfrm>
          <a:off x="0" y="0"/>
          <a:ext cx="0" cy="0"/>
          <a:chOff x="0" y="0"/>
          <a:chExt cx="0" cy="0"/>
        </a:xfrm>
      </p:grpSpPr>
      <p:pic>
        <p:nvPicPr>
          <p:cNvPr id="202" name="Google Shape;202;p38"/>
          <p:cNvPicPr preferRelativeResize="0"/>
          <p:nvPr/>
        </p:nvPicPr>
        <p:blipFill>
          <a:blip r:embed="rId3">
            <a:alphaModFix/>
          </a:blip>
          <a:stretch>
            <a:fillRect/>
          </a:stretch>
        </p:blipFill>
        <p:spPr>
          <a:xfrm>
            <a:off x="2209800" y="313500"/>
            <a:ext cx="3689725" cy="45387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06"/>
        <p:cNvGrpSpPr/>
        <p:nvPr/>
      </p:nvGrpSpPr>
      <p:grpSpPr>
        <a:xfrm>
          <a:off x="0" y="0"/>
          <a:ext cx="0" cy="0"/>
          <a:chOff x="0" y="0"/>
          <a:chExt cx="0" cy="0"/>
        </a:xfrm>
      </p:grpSpPr>
      <p:sp>
        <p:nvSpPr>
          <p:cNvPr id="207" name="Google Shape;207;p39"/>
          <p:cNvSpPr txBox="1"/>
          <p:nvPr/>
        </p:nvSpPr>
        <p:spPr>
          <a:xfrm>
            <a:off x="681675" y="272675"/>
            <a:ext cx="77214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If you have students who would be uncomfortable working on the Internet, can they still code with Scratch?</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Yes, Scratch offers a Downloadable version.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3"/>
              </a:rPr>
              <a:t>https://scratch.mit.edu/download</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p:txBody>
      </p:sp>
      <p:pic>
        <p:nvPicPr>
          <p:cNvPr id="208" name="Google Shape;208;p39"/>
          <p:cNvPicPr preferRelativeResize="0"/>
          <p:nvPr/>
        </p:nvPicPr>
        <p:blipFill>
          <a:blip r:embed="rId4">
            <a:alphaModFix/>
          </a:blip>
          <a:stretch>
            <a:fillRect/>
          </a:stretch>
        </p:blipFill>
        <p:spPr>
          <a:xfrm>
            <a:off x="375500" y="1934975"/>
            <a:ext cx="4867275" cy="1419225"/>
          </a:xfrm>
          <a:prstGeom prst="rect">
            <a:avLst/>
          </a:prstGeom>
          <a:noFill/>
          <a:ln w="9525" cap="flat" cmpd="sng">
            <a:solidFill>
              <a:schemeClr val="dk1"/>
            </a:solidFill>
            <a:prstDash val="solid"/>
            <a:round/>
            <a:headEnd type="none" w="sm" len="sm"/>
            <a:tailEnd type="none" w="sm" len="sm"/>
          </a:ln>
        </p:spPr>
      </p:pic>
      <p:pic>
        <p:nvPicPr>
          <p:cNvPr id="209" name="Google Shape;209;p39"/>
          <p:cNvPicPr preferRelativeResize="0"/>
          <p:nvPr/>
        </p:nvPicPr>
        <p:blipFill>
          <a:blip r:embed="rId5">
            <a:alphaModFix/>
          </a:blip>
          <a:stretch>
            <a:fillRect/>
          </a:stretch>
        </p:blipFill>
        <p:spPr>
          <a:xfrm>
            <a:off x="2290348" y="3631425"/>
            <a:ext cx="6050700" cy="1347275"/>
          </a:xfrm>
          <a:prstGeom prst="rect">
            <a:avLst/>
          </a:prstGeom>
          <a:noFill/>
          <a:ln w="9525" cap="flat" cmpd="sng">
            <a:solidFill>
              <a:schemeClr val="dk1"/>
            </a:solidFill>
            <a:prstDash val="solid"/>
            <a:round/>
            <a:headEnd type="none" w="sm" len="sm"/>
            <a:tailEnd type="none" w="sm" len="sm"/>
          </a:ln>
        </p:spPr>
      </p:pic>
      <p:sp>
        <p:nvSpPr>
          <p:cNvPr id="210" name="Google Shape;210;p39"/>
          <p:cNvSpPr txBox="1"/>
          <p:nvPr/>
        </p:nvSpPr>
        <p:spPr>
          <a:xfrm>
            <a:off x="2590350" y="892375"/>
            <a:ext cx="7138800" cy="83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14"/>
        <p:cNvGrpSpPr/>
        <p:nvPr/>
      </p:nvGrpSpPr>
      <p:grpSpPr>
        <a:xfrm>
          <a:off x="0" y="0"/>
          <a:ext cx="0" cy="0"/>
          <a:chOff x="0" y="0"/>
          <a:chExt cx="0" cy="0"/>
        </a:xfrm>
      </p:grpSpPr>
      <p:sp>
        <p:nvSpPr>
          <p:cNvPr id="215" name="Google Shape;215;p40"/>
          <p:cNvSpPr txBox="1"/>
          <p:nvPr/>
        </p:nvSpPr>
        <p:spPr>
          <a:xfrm>
            <a:off x="459750" y="589050"/>
            <a:ext cx="7586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3"/>
              </a:rPr>
              <a:t>https://download.scratch.mit.edu/scratch2download/</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p:txBody>
      </p:sp>
      <p:pic>
        <p:nvPicPr>
          <p:cNvPr id="216" name="Google Shape;216;p40"/>
          <p:cNvPicPr preferRelativeResize="0"/>
          <p:nvPr/>
        </p:nvPicPr>
        <p:blipFill>
          <a:blip r:embed="rId4">
            <a:alphaModFix/>
          </a:blip>
          <a:stretch>
            <a:fillRect/>
          </a:stretch>
        </p:blipFill>
        <p:spPr>
          <a:xfrm>
            <a:off x="885125" y="1281175"/>
            <a:ext cx="7588311" cy="36955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20"/>
        <p:cNvGrpSpPr/>
        <p:nvPr/>
      </p:nvGrpSpPr>
      <p:grpSpPr>
        <a:xfrm>
          <a:off x="0" y="0"/>
          <a:ext cx="0" cy="0"/>
          <a:chOff x="0" y="0"/>
          <a:chExt cx="0" cy="0"/>
        </a:xfrm>
      </p:grpSpPr>
      <p:pic>
        <p:nvPicPr>
          <p:cNvPr id="221" name="Google Shape;221;p41"/>
          <p:cNvPicPr preferRelativeResize="0"/>
          <p:nvPr/>
        </p:nvPicPr>
        <p:blipFill>
          <a:blip r:embed="rId3">
            <a:alphaModFix/>
          </a:blip>
          <a:stretch>
            <a:fillRect/>
          </a:stretch>
        </p:blipFill>
        <p:spPr>
          <a:xfrm>
            <a:off x="1528125" y="239175"/>
            <a:ext cx="5753100" cy="1600200"/>
          </a:xfrm>
          <a:prstGeom prst="rect">
            <a:avLst/>
          </a:prstGeom>
          <a:noFill/>
          <a:ln w="9525" cap="flat" cmpd="sng">
            <a:solidFill>
              <a:schemeClr val="dk2"/>
            </a:solidFill>
            <a:prstDash val="solid"/>
            <a:round/>
            <a:headEnd type="none" w="sm" len="sm"/>
            <a:tailEnd type="none" w="sm" len="sm"/>
          </a:ln>
        </p:spPr>
      </p:pic>
      <p:sp>
        <p:nvSpPr>
          <p:cNvPr id="222" name="Google Shape;222;p41"/>
          <p:cNvSpPr txBox="1"/>
          <p:nvPr/>
        </p:nvSpPr>
        <p:spPr>
          <a:xfrm>
            <a:off x="545325" y="1958250"/>
            <a:ext cx="80934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latin typeface="Times New Roman"/>
                <a:ea typeface="Times New Roman"/>
                <a:cs typeface="Times New Roman"/>
                <a:sym typeface="Times New Roman"/>
              </a:rPr>
              <a:t>If you or your students are hesitant about signing up you can still try it out, however you will not be able to save it in a Scratch Account.</a:t>
            </a:r>
            <a:endParaRPr sz="3000" b="1">
              <a:latin typeface="Times New Roman"/>
              <a:ea typeface="Times New Roman"/>
              <a:cs typeface="Times New Roman"/>
              <a:sym typeface="Times New Roman"/>
            </a:endParaRPr>
          </a:p>
          <a:p>
            <a:pPr marL="0" lvl="0" indent="0" algn="l" rtl="0">
              <a:spcBef>
                <a:spcPts val="0"/>
              </a:spcBef>
              <a:spcAft>
                <a:spcPts val="0"/>
              </a:spcAft>
              <a:buNone/>
            </a:pPr>
            <a:r>
              <a:rPr lang="en" sz="3000" b="1">
                <a:latin typeface="Times New Roman"/>
                <a:ea typeface="Times New Roman"/>
                <a:cs typeface="Times New Roman"/>
                <a:sym typeface="Times New Roman"/>
              </a:rPr>
              <a:t>Click on Start Creating and you will be directed to the Scratch interface.  Watch a short introductory tutorial and away you go!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8"/>
        <p:cNvGrpSpPr/>
        <p:nvPr/>
      </p:nvGrpSpPr>
      <p:grpSpPr>
        <a:xfrm>
          <a:off x="0" y="0"/>
          <a:ext cx="0" cy="0"/>
          <a:chOff x="0" y="0"/>
          <a:chExt cx="0" cy="0"/>
        </a:xfrm>
      </p:grpSpPr>
      <p:sp>
        <p:nvSpPr>
          <p:cNvPr id="69" name="Google Shape;69;p15"/>
          <p:cNvSpPr txBox="1"/>
          <p:nvPr/>
        </p:nvSpPr>
        <p:spPr>
          <a:xfrm>
            <a:off x="917150" y="632100"/>
            <a:ext cx="7448700" cy="3786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latin typeface="Times New Roman"/>
                <a:ea typeface="Times New Roman"/>
                <a:cs typeface="Times New Roman"/>
                <a:sym typeface="Times New Roman"/>
              </a:rPr>
              <a:t>What is Scratch?</a:t>
            </a:r>
            <a:endParaRPr sz="3000" b="1">
              <a:latin typeface="Times New Roman"/>
              <a:ea typeface="Times New Roman"/>
              <a:cs typeface="Times New Roman"/>
              <a:sym typeface="Times New Roman"/>
            </a:endParaRPr>
          </a:p>
          <a:p>
            <a:pPr marL="0" lvl="0" indent="0" algn="l" rtl="0">
              <a:spcBef>
                <a:spcPts val="0"/>
              </a:spcBef>
              <a:spcAft>
                <a:spcPts val="0"/>
              </a:spcAft>
              <a:buNone/>
            </a:pPr>
            <a:r>
              <a:rPr lang="en" sz="3000" b="1">
                <a:latin typeface="Times New Roman"/>
                <a:ea typeface="Times New Roman"/>
                <a:cs typeface="Times New Roman"/>
                <a:sym typeface="Times New Roman"/>
              </a:rPr>
              <a:t>“Scratch is a free tool for exploring computational creativity by programming interactive media (like stories, games, animations, and simulations) and sharing those creations with others online, used by millions of people all around the world.” </a:t>
            </a:r>
            <a:endParaRPr sz="3000" b="1">
              <a:latin typeface="Times New Roman"/>
              <a:ea typeface="Times New Roman"/>
              <a:cs typeface="Times New Roman"/>
              <a:sym typeface="Times New Roman"/>
            </a:endParaRPr>
          </a:p>
          <a:p>
            <a:pPr marL="0" lvl="0" indent="0" algn="ctr"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3"/>
              </a:rPr>
              <a:t>http</a:t>
            </a:r>
            <a:r>
              <a:rPr lang="en" sz="2400" b="1" u="sng">
                <a:solidFill>
                  <a:schemeClr val="hlink"/>
                </a:solidFill>
                <a:latin typeface="Times New Roman"/>
                <a:ea typeface="Times New Roman"/>
                <a:cs typeface="Times New Roman"/>
                <a:sym typeface="Times New Roman"/>
                <a:hlinkClick r:id="rId3"/>
              </a:rPr>
              <a:t>://scratch.mit.edu</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26"/>
        <p:cNvGrpSpPr/>
        <p:nvPr/>
      </p:nvGrpSpPr>
      <p:grpSpPr>
        <a:xfrm>
          <a:off x="0" y="0"/>
          <a:ext cx="0" cy="0"/>
          <a:chOff x="0" y="0"/>
          <a:chExt cx="0" cy="0"/>
        </a:xfrm>
      </p:grpSpPr>
      <p:pic>
        <p:nvPicPr>
          <p:cNvPr id="227" name="Google Shape;227;p42"/>
          <p:cNvPicPr preferRelativeResize="0"/>
          <p:nvPr/>
        </p:nvPicPr>
        <p:blipFill>
          <a:blip r:embed="rId3">
            <a:alphaModFix/>
          </a:blip>
          <a:stretch>
            <a:fillRect/>
          </a:stretch>
        </p:blipFill>
        <p:spPr>
          <a:xfrm>
            <a:off x="152475" y="432900"/>
            <a:ext cx="5672699" cy="3886025"/>
          </a:xfrm>
          <a:prstGeom prst="rect">
            <a:avLst/>
          </a:prstGeom>
          <a:noFill/>
          <a:ln>
            <a:noFill/>
          </a:ln>
        </p:spPr>
      </p:pic>
      <p:sp>
        <p:nvSpPr>
          <p:cNvPr id="228" name="Google Shape;228;p42"/>
          <p:cNvSpPr txBox="1"/>
          <p:nvPr/>
        </p:nvSpPr>
        <p:spPr>
          <a:xfrm>
            <a:off x="6370500" y="285050"/>
            <a:ext cx="2278500" cy="378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Times New Roman"/>
                <a:ea typeface="Times New Roman"/>
                <a:cs typeface="Times New Roman"/>
                <a:sym typeface="Times New Roman"/>
              </a:rPr>
              <a:t>Sometimes Scratch servers are offline due to heavy use.  If that happens, you and your students can download the offline version and continue to work.  The files can be saved to your computer and uploaded to the online version later. </a:t>
            </a:r>
            <a:endParaRPr sz="1800" b="1">
              <a:latin typeface="Times New Roman"/>
              <a:ea typeface="Times New Roman"/>
              <a:cs typeface="Times New Roman"/>
              <a:sym typeface="Times New Roman"/>
            </a:endParaRPr>
          </a:p>
        </p:txBody>
      </p:sp>
      <p:pic>
        <p:nvPicPr>
          <p:cNvPr id="229" name="Google Shape;229;p42"/>
          <p:cNvPicPr preferRelativeResize="0"/>
          <p:nvPr/>
        </p:nvPicPr>
        <p:blipFill>
          <a:blip r:embed="rId4">
            <a:alphaModFix/>
          </a:blip>
          <a:stretch>
            <a:fillRect/>
          </a:stretch>
        </p:blipFill>
        <p:spPr>
          <a:xfrm>
            <a:off x="4386100" y="3019425"/>
            <a:ext cx="1885950" cy="2124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33"/>
        <p:cNvGrpSpPr/>
        <p:nvPr/>
      </p:nvGrpSpPr>
      <p:grpSpPr>
        <a:xfrm>
          <a:off x="0" y="0"/>
          <a:ext cx="0" cy="0"/>
          <a:chOff x="0" y="0"/>
          <a:chExt cx="0" cy="0"/>
        </a:xfrm>
      </p:grpSpPr>
      <p:sp>
        <p:nvSpPr>
          <p:cNvPr id="234" name="Google Shape;234;p43"/>
          <p:cNvSpPr txBox="1"/>
          <p:nvPr/>
        </p:nvSpPr>
        <p:spPr>
          <a:xfrm>
            <a:off x="672225" y="741700"/>
            <a:ext cx="77625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If you have your students make their own accounts you can still view their SHARED projects. You can FOLLOW each of your students.  Go to your Account Name and click on Profile. </a:t>
            </a:r>
            <a:endParaRPr sz="2400" b="1">
              <a:latin typeface="Times New Roman"/>
              <a:ea typeface="Times New Roman"/>
              <a:cs typeface="Times New Roman"/>
              <a:sym typeface="Times New Roman"/>
            </a:endParaRPr>
          </a:p>
        </p:txBody>
      </p:sp>
      <p:pic>
        <p:nvPicPr>
          <p:cNvPr id="235" name="Google Shape;235;p43"/>
          <p:cNvPicPr preferRelativeResize="0"/>
          <p:nvPr/>
        </p:nvPicPr>
        <p:blipFill>
          <a:blip r:embed="rId3">
            <a:alphaModFix/>
          </a:blip>
          <a:stretch>
            <a:fillRect/>
          </a:stretch>
        </p:blipFill>
        <p:spPr>
          <a:xfrm>
            <a:off x="263741" y="2404000"/>
            <a:ext cx="2255035" cy="2494700"/>
          </a:xfrm>
          <a:prstGeom prst="rect">
            <a:avLst/>
          </a:prstGeom>
          <a:noFill/>
          <a:ln w="9525" cap="flat" cmpd="sng">
            <a:solidFill>
              <a:schemeClr val="dk1"/>
            </a:solidFill>
            <a:prstDash val="solid"/>
            <a:round/>
            <a:headEnd type="none" w="sm" len="sm"/>
            <a:tailEnd type="none" w="sm" len="sm"/>
          </a:ln>
        </p:spPr>
      </p:pic>
      <p:pic>
        <p:nvPicPr>
          <p:cNvPr id="236" name="Google Shape;236;p43"/>
          <p:cNvPicPr preferRelativeResize="0"/>
          <p:nvPr/>
        </p:nvPicPr>
        <p:blipFill>
          <a:blip r:embed="rId4">
            <a:alphaModFix/>
          </a:blip>
          <a:stretch>
            <a:fillRect/>
          </a:stretch>
        </p:blipFill>
        <p:spPr>
          <a:xfrm>
            <a:off x="3212450" y="2503575"/>
            <a:ext cx="4374700" cy="17888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40"/>
        <p:cNvGrpSpPr/>
        <p:nvPr/>
      </p:nvGrpSpPr>
      <p:grpSpPr>
        <a:xfrm>
          <a:off x="0" y="0"/>
          <a:ext cx="0" cy="0"/>
          <a:chOff x="0" y="0"/>
          <a:chExt cx="0" cy="0"/>
        </a:xfrm>
      </p:grpSpPr>
      <p:pic>
        <p:nvPicPr>
          <p:cNvPr id="241" name="Google Shape;241;p44"/>
          <p:cNvPicPr preferRelativeResize="0"/>
          <p:nvPr/>
        </p:nvPicPr>
        <p:blipFill>
          <a:blip r:embed="rId3">
            <a:alphaModFix/>
          </a:blip>
          <a:stretch>
            <a:fillRect/>
          </a:stretch>
        </p:blipFill>
        <p:spPr>
          <a:xfrm>
            <a:off x="152400" y="664925"/>
            <a:ext cx="8839200" cy="4237972"/>
          </a:xfrm>
          <a:prstGeom prst="rect">
            <a:avLst/>
          </a:prstGeom>
          <a:noFill/>
          <a:ln w="9525" cap="flat" cmpd="sng">
            <a:solidFill>
              <a:schemeClr val="dk1"/>
            </a:solidFill>
            <a:prstDash val="solid"/>
            <a:round/>
            <a:headEnd type="none" w="sm" len="sm"/>
            <a:tailEnd type="none" w="sm" len="sm"/>
          </a:ln>
        </p:spPr>
      </p:pic>
      <p:sp>
        <p:nvSpPr>
          <p:cNvPr id="242" name="Google Shape;242;p44"/>
          <p:cNvSpPr txBox="1"/>
          <p:nvPr/>
        </p:nvSpPr>
        <p:spPr>
          <a:xfrm>
            <a:off x="335650" y="184225"/>
            <a:ext cx="762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Top of User Profile screen, next slide bottom of Profile</a:t>
            </a:r>
            <a:endParaRPr sz="2400" b="1">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46"/>
        <p:cNvGrpSpPr/>
        <p:nvPr/>
      </p:nvGrpSpPr>
      <p:grpSpPr>
        <a:xfrm>
          <a:off x="0" y="0"/>
          <a:ext cx="0" cy="0"/>
          <a:chOff x="0" y="0"/>
          <a:chExt cx="0" cy="0"/>
        </a:xfrm>
      </p:grpSpPr>
      <p:pic>
        <p:nvPicPr>
          <p:cNvPr id="247" name="Google Shape;247;p45"/>
          <p:cNvPicPr preferRelativeResize="0"/>
          <p:nvPr/>
        </p:nvPicPr>
        <p:blipFill>
          <a:blip r:embed="rId3">
            <a:alphaModFix/>
          </a:blip>
          <a:stretch>
            <a:fillRect/>
          </a:stretch>
        </p:blipFill>
        <p:spPr>
          <a:xfrm>
            <a:off x="404850" y="152400"/>
            <a:ext cx="7942772" cy="48387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51"/>
        <p:cNvGrpSpPr/>
        <p:nvPr/>
      </p:nvGrpSpPr>
      <p:grpSpPr>
        <a:xfrm>
          <a:off x="0" y="0"/>
          <a:ext cx="0" cy="0"/>
          <a:chOff x="0" y="0"/>
          <a:chExt cx="0" cy="0"/>
        </a:xfrm>
      </p:grpSpPr>
      <p:pic>
        <p:nvPicPr>
          <p:cNvPr id="252" name="Google Shape;252;p46"/>
          <p:cNvPicPr preferRelativeResize="0"/>
          <p:nvPr/>
        </p:nvPicPr>
        <p:blipFill>
          <a:blip r:embed="rId3">
            <a:alphaModFix/>
          </a:blip>
          <a:stretch>
            <a:fillRect/>
          </a:stretch>
        </p:blipFill>
        <p:spPr>
          <a:xfrm>
            <a:off x="152400" y="152400"/>
            <a:ext cx="6762750" cy="1323975"/>
          </a:xfrm>
          <a:prstGeom prst="rect">
            <a:avLst/>
          </a:prstGeom>
          <a:noFill/>
          <a:ln w="9525" cap="flat" cmpd="sng">
            <a:solidFill>
              <a:schemeClr val="dk1"/>
            </a:solidFill>
            <a:prstDash val="solid"/>
            <a:round/>
            <a:headEnd type="none" w="sm" len="sm"/>
            <a:tailEnd type="none" w="sm" len="sm"/>
          </a:ln>
        </p:spPr>
      </p:pic>
      <p:sp>
        <p:nvSpPr>
          <p:cNvPr id="253" name="Google Shape;253;p46"/>
          <p:cNvSpPr txBox="1"/>
          <p:nvPr/>
        </p:nvSpPr>
        <p:spPr>
          <a:xfrm>
            <a:off x="481050" y="1566475"/>
            <a:ext cx="777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
        <p:nvSpPr>
          <p:cNvPr id="254" name="Google Shape;254;p46"/>
          <p:cNvSpPr txBox="1"/>
          <p:nvPr/>
        </p:nvSpPr>
        <p:spPr>
          <a:xfrm>
            <a:off x="641400" y="1802900"/>
            <a:ext cx="75735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You can add your students to this section.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Type in their user name in the Search window.</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Or add the user name to these address</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u="sng">
                <a:solidFill>
                  <a:schemeClr val="hlink"/>
                </a:solidFill>
                <a:latin typeface="Times New Roman"/>
                <a:ea typeface="Times New Roman"/>
                <a:cs typeface="Times New Roman"/>
                <a:sym typeface="Times New Roman"/>
                <a:hlinkClick r:id="rId4"/>
              </a:rPr>
              <a:t>https://scratch.mit.edu/users/STUDENT</a:t>
            </a:r>
            <a:r>
              <a:rPr lang="en" sz="2400" b="1">
                <a:latin typeface="Times New Roman"/>
                <a:ea typeface="Times New Roman"/>
                <a:cs typeface="Times New Roman"/>
                <a:sym typeface="Times New Roman"/>
              </a:rPr>
              <a:t> USER NAME</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 </a:t>
            </a:r>
            <a:endParaRPr/>
          </a:p>
        </p:txBody>
      </p:sp>
      <p:pic>
        <p:nvPicPr>
          <p:cNvPr id="255" name="Google Shape;255;p46"/>
          <p:cNvPicPr preferRelativeResize="0"/>
          <p:nvPr/>
        </p:nvPicPr>
        <p:blipFill>
          <a:blip r:embed="rId5">
            <a:alphaModFix/>
          </a:blip>
          <a:stretch>
            <a:fillRect/>
          </a:stretch>
        </p:blipFill>
        <p:spPr>
          <a:xfrm>
            <a:off x="1128650" y="1132007"/>
            <a:ext cx="7770900" cy="76311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59"/>
        <p:cNvGrpSpPr/>
        <p:nvPr/>
      </p:nvGrpSpPr>
      <p:grpSpPr>
        <a:xfrm>
          <a:off x="0" y="0"/>
          <a:ext cx="0" cy="0"/>
          <a:chOff x="0" y="0"/>
          <a:chExt cx="0" cy="0"/>
        </a:xfrm>
      </p:grpSpPr>
      <p:pic>
        <p:nvPicPr>
          <p:cNvPr id="260" name="Google Shape;260;p47"/>
          <p:cNvPicPr preferRelativeResize="0"/>
          <p:nvPr/>
        </p:nvPicPr>
        <p:blipFill>
          <a:blip r:embed="rId3">
            <a:alphaModFix/>
          </a:blip>
          <a:stretch>
            <a:fillRect/>
          </a:stretch>
        </p:blipFill>
        <p:spPr>
          <a:xfrm>
            <a:off x="1040200" y="1665150"/>
            <a:ext cx="4379375" cy="2160875"/>
          </a:xfrm>
          <a:prstGeom prst="rect">
            <a:avLst/>
          </a:prstGeom>
          <a:noFill/>
          <a:ln w="9525" cap="flat" cmpd="sng">
            <a:solidFill>
              <a:schemeClr val="dk1"/>
            </a:solidFill>
            <a:prstDash val="solid"/>
            <a:round/>
            <a:headEnd type="none" w="sm" len="sm"/>
            <a:tailEnd type="none" w="sm" len="sm"/>
          </a:ln>
        </p:spPr>
      </p:pic>
      <p:sp>
        <p:nvSpPr>
          <p:cNvPr id="261" name="Google Shape;261;p47"/>
          <p:cNvSpPr txBox="1"/>
          <p:nvPr/>
        </p:nvSpPr>
        <p:spPr>
          <a:xfrm>
            <a:off x="888075" y="468700"/>
            <a:ext cx="6167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400" b="1">
                <a:solidFill>
                  <a:schemeClr val="dk1"/>
                </a:solidFill>
                <a:latin typeface="Times New Roman"/>
                <a:ea typeface="Times New Roman"/>
                <a:cs typeface="Times New Roman"/>
                <a:sym typeface="Times New Roman"/>
              </a:rPr>
              <a:t>Once at their page, click on ...</a:t>
            </a:r>
            <a:endParaRPr/>
          </a:p>
        </p:txBody>
      </p:sp>
      <p:pic>
        <p:nvPicPr>
          <p:cNvPr id="262" name="Google Shape;262;p47"/>
          <p:cNvPicPr preferRelativeResize="0"/>
          <p:nvPr/>
        </p:nvPicPr>
        <p:blipFill>
          <a:blip r:embed="rId4">
            <a:alphaModFix/>
          </a:blip>
          <a:stretch>
            <a:fillRect/>
          </a:stretch>
        </p:blipFill>
        <p:spPr>
          <a:xfrm>
            <a:off x="5625925" y="327975"/>
            <a:ext cx="1915275" cy="998676"/>
          </a:xfrm>
          <a:prstGeom prst="rect">
            <a:avLst/>
          </a:prstGeom>
          <a:noFill/>
          <a:ln w="9525" cap="flat" cmpd="sng">
            <a:solidFill>
              <a:schemeClr val="dk1"/>
            </a:solidFill>
            <a:prstDash val="solid"/>
            <a:round/>
            <a:headEnd type="none" w="sm" len="sm"/>
            <a:tailEnd type="none" w="sm" len="sm"/>
          </a:ln>
        </p:spPr>
      </p:pic>
      <p:sp>
        <p:nvSpPr>
          <p:cNvPr id="263" name="Google Shape;263;p47"/>
          <p:cNvSpPr txBox="1"/>
          <p:nvPr/>
        </p:nvSpPr>
        <p:spPr>
          <a:xfrm>
            <a:off x="888075" y="4045725"/>
            <a:ext cx="7548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You will then be able to click on a student’s thumbnail and go to their account. </a:t>
            </a:r>
            <a:endParaRPr sz="2400" b="1">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67"/>
        <p:cNvGrpSpPr/>
        <p:nvPr/>
      </p:nvGrpSpPr>
      <p:grpSpPr>
        <a:xfrm>
          <a:off x="0" y="0"/>
          <a:ext cx="0" cy="0"/>
          <a:chOff x="0" y="0"/>
          <a:chExt cx="0" cy="0"/>
        </a:xfrm>
      </p:grpSpPr>
      <p:sp>
        <p:nvSpPr>
          <p:cNvPr id="268" name="Google Shape;268;p48"/>
          <p:cNvSpPr txBox="1"/>
          <p:nvPr/>
        </p:nvSpPr>
        <p:spPr>
          <a:xfrm>
            <a:off x="532950" y="508150"/>
            <a:ext cx="81675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As you and your students learn to navigate in Scratch you will notice 3 types of accounts by their addresses.</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Each User has an account with a ‘name’ they have created.</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Once a User Account has been created, that ‘name’ is no longer available.</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https://scratch.mit.edu/users/ACCOUN</a:t>
            </a:r>
            <a:r>
              <a:rPr lang="en" sz="2400" b="1">
                <a:latin typeface="Times New Roman"/>
                <a:ea typeface="Times New Roman"/>
                <a:cs typeface="Times New Roman"/>
                <a:sym typeface="Times New Roman"/>
              </a:rPr>
              <a:t>TNAME/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Each project has a number.  Now they are in the 500 millions</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https://scratch.mit.edu/projects/531…</a:t>
            </a:r>
            <a:r>
              <a:rPr lang="en" sz="2400" b="1">
                <a:solidFill>
                  <a:schemeClr val="dk1"/>
                </a:solidFill>
                <a:latin typeface="Times New Roman"/>
                <a:ea typeface="Times New Roman"/>
                <a:cs typeface="Times New Roman"/>
                <a:sym typeface="Times New Roman"/>
              </a:rPr>
              <a:t>/</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Studios with groups of projects has fewer digits</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https://scratch.mit.edu/studios/276.../</a:t>
            </a:r>
            <a:endParaRPr sz="2400" b="1">
              <a:latin typeface="Times New Roman"/>
              <a:ea typeface="Times New Roman"/>
              <a:cs typeface="Times New Roman"/>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72"/>
        <p:cNvGrpSpPr/>
        <p:nvPr/>
      </p:nvGrpSpPr>
      <p:grpSpPr>
        <a:xfrm>
          <a:off x="0" y="0"/>
          <a:ext cx="0" cy="0"/>
          <a:chOff x="0" y="0"/>
          <a:chExt cx="0" cy="0"/>
        </a:xfrm>
      </p:grpSpPr>
      <p:pic>
        <p:nvPicPr>
          <p:cNvPr id="273" name="Google Shape;273;p49"/>
          <p:cNvPicPr preferRelativeResize="0"/>
          <p:nvPr/>
        </p:nvPicPr>
        <p:blipFill>
          <a:blip r:embed="rId3">
            <a:alphaModFix/>
          </a:blip>
          <a:stretch>
            <a:fillRect/>
          </a:stretch>
        </p:blipFill>
        <p:spPr>
          <a:xfrm>
            <a:off x="3749700" y="527275"/>
            <a:ext cx="5303825" cy="954500"/>
          </a:xfrm>
          <a:prstGeom prst="rect">
            <a:avLst/>
          </a:prstGeom>
          <a:noFill/>
          <a:ln w="9525" cap="flat" cmpd="sng">
            <a:solidFill>
              <a:schemeClr val="dk1"/>
            </a:solidFill>
            <a:prstDash val="solid"/>
            <a:round/>
            <a:headEnd type="none" w="sm" len="sm"/>
            <a:tailEnd type="none" w="sm" len="sm"/>
          </a:ln>
        </p:spPr>
      </p:pic>
      <p:pic>
        <p:nvPicPr>
          <p:cNvPr id="274" name="Google Shape;274;p49"/>
          <p:cNvPicPr preferRelativeResize="0"/>
          <p:nvPr/>
        </p:nvPicPr>
        <p:blipFill>
          <a:blip r:embed="rId4">
            <a:alphaModFix/>
          </a:blip>
          <a:stretch>
            <a:fillRect/>
          </a:stretch>
        </p:blipFill>
        <p:spPr>
          <a:xfrm>
            <a:off x="3935675" y="2503900"/>
            <a:ext cx="4902400" cy="2408450"/>
          </a:xfrm>
          <a:prstGeom prst="rect">
            <a:avLst/>
          </a:prstGeom>
          <a:noFill/>
          <a:ln w="9525" cap="flat" cmpd="sng">
            <a:solidFill>
              <a:schemeClr val="dk1"/>
            </a:solidFill>
            <a:prstDash val="solid"/>
            <a:round/>
            <a:headEnd type="none" w="sm" len="sm"/>
            <a:tailEnd type="none" w="sm" len="sm"/>
          </a:ln>
        </p:spPr>
      </p:pic>
      <p:sp>
        <p:nvSpPr>
          <p:cNvPr id="275" name="Google Shape;275;p49"/>
          <p:cNvSpPr txBox="1"/>
          <p:nvPr/>
        </p:nvSpPr>
        <p:spPr>
          <a:xfrm>
            <a:off x="3935675" y="1836000"/>
            <a:ext cx="4735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Times New Roman"/>
                <a:ea typeface="Times New Roman"/>
                <a:cs typeface="Times New Roman"/>
                <a:sym typeface="Times New Roman"/>
              </a:rPr>
              <a:t>https://scratch.mit.edu/explore/projects/all/</a:t>
            </a:r>
            <a:endParaRPr sz="1800" b="1">
              <a:latin typeface="Times New Roman"/>
              <a:ea typeface="Times New Roman"/>
              <a:cs typeface="Times New Roman"/>
              <a:sym typeface="Times New Roman"/>
            </a:endParaRPr>
          </a:p>
        </p:txBody>
      </p:sp>
      <p:sp>
        <p:nvSpPr>
          <p:cNvPr id="276" name="Google Shape;276;p49"/>
          <p:cNvSpPr txBox="1"/>
          <p:nvPr/>
        </p:nvSpPr>
        <p:spPr>
          <a:xfrm>
            <a:off x="345375" y="357700"/>
            <a:ext cx="3404400" cy="378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Times New Roman"/>
                <a:ea typeface="Times New Roman"/>
                <a:cs typeface="Times New Roman"/>
                <a:sym typeface="Times New Roman"/>
              </a:rPr>
              <a:t>Your students might find it overwhelming to Explore Scratch projects. </a:t>
            </a:r>
            <a:endParaRPr sz="1800" b="1">
              <a:latin typeface="Times New Roman"/>
              <a:ea typeface="Times New Roman"/>
              <a:cs typeface="Times New Roman"/>
              <a:sym typeface="Times New Roman"/>
            </a:endParaRPr>
          </a:p>
          <a:p>
            <a:pPr marL="0" lvl="0" indent="0" algn="l" rtl="0">
              <a:spcBef>
                <a:spcPts val="0"/>
              </a:spcBef>
              <a:spcAft>
                <a:spcPts val="0"/>
              </a:spcAft>
              <a:buNone/>
            </a:pPr>
            <a:r>
              <a:rPr lang="en" sz="1800" b="1">
                <a:latin typeface="Times New Roman"/>
                <a:ea typeface="Times New Roman"/>
                <a:cs typeface="Times New Roman"/>
                <a:sym typeface="Times New Roman"/>
              </a:rPr>
              <a:t>There are literally millions of projects and the level of coding in them ranges from basic to complex.   </a:t>
            </a:r>
            <a:endParaRPr sz="1800" b="1">
              <a:latin typeface="Times New Roman"/>
              <a:ea typeface="Times New Roman"/>
              <a:cs typeface="Times New Roman"/>
              <a:sym typeface="Times New Roman"/>
            </a:endParaRPr>
          </a:p>
          <a:p>
            <a:pPr marL="0" lvl="0" indent="0" algn="l" rtl="0">
              <a:spcBef>
                <a:spcPts val="0"/>
              </a:spcBef>
              <a:spcAft>
                <a:spcPts val="0"/>
              </a:spcAft>
              <a:buNone/>
            </a:pPr>
            <a:r>
              <a:rPr lang="en" sz="1800" b="1">
                <a:latin typeface="Times New Roman"/>
                <a:ea typeface="Times New Roman"/>
                <a:cs typeface="Times New Roman"/>
                <a:sym typeface="Times New Roman"/>
              </a:rPr>
              <a:t>I suggest you direct them to the places you want them to see at the beginning.  As you will see in the next set of slides, visiting Tutorials and Starter Projects is the best place to begin. </a:t>
            </a:r>
            <a:r>
              <a:rPr lang="en" sz="1800"/>
              <a:t> </a:t>
            </a: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80"/>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84"/>
        <p:cNvGrpSpPr/>
        <p:nvPr/>
      </p:nvGrpSpPr>
      <p:grpSpPr>
        <a:xfrm>
          <a:off x="0" y="0"/>
          <a:ext cx="0" cy="0"/>
          <a:chOff x="0" y="0"/>
          <a:chExt cx="0" cy="0"/>
        </a:xfrm>
      </p:grpSpPr>
      <p:sp>
        <p:nvSpPr>
          <p:cNvPr id="285" name="Google Shape;285;p51"/>
          <p:cNvSpPr txBox="1"/>
          <p:nvPr/>
        </p:nvSpPr>
        <p:spPr>
          <a:xfrm>
            <a:off x="1229700" y="805600"/>
            <a:ext cx="6813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How to Get Started: Make a Project</a:t>
            </a:r>
            <a:endParaRPr sz="6000" b="1">
              <a:solidFill>
                <a:schemeClr val="accent1"/>
              </a:solidFill>
              <a:latin typeface="Times New Roman"/>
              <a:ea typeface="Times New Roman"/>
              <a:cs typeface="Times New Roman"/>
              <a:sym typeface="Times New Roman"/>
            </a:endParaRPr>
          </a:p>
        </p:txBody>
      </p:sp>
      <p:sp>
        <p:nvSpPr>
          <p:cNvPr id="286" name="Google Shape;286;p51"/>
          <p:cNvSpPr txBox="1"/>
          <p:nvPr/>
        </p:nvSpPr>
        <p:spPr>
          <a:xfrm>
            <a:off x="7435550" y="4012925"/>
            <a:ext cx="139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chemeClr val="hlink"/>
                </a:solidFill>
                <a:latin typeface="Times New Roman"/>
                <a:ea typeface="Times New Roman"/>
                <a:cs typeface="Times New Roman"/>
                <a:sym typeface="Times New Roman"/>
                <a:hlinkClick r:id="rId3" action="ppaction://hlinksldjump"/>
              </a:rPr>
              <a:t>TofC Back</a:t>
            </a:r>
            <a:endParaRPr b="1">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3"/>
        <p:cNvGrpSpPr/>
        <p:nvPr/>
      </p:nvGrpSpPr>
      <p:grpSpPr>
        <a:xfrm>
          <a:off x="0" y="0"/>
          <a:ext cx="0" cy="0"/>
          <a:chOff x="0" y="0"/>
          <a:chExt cx="0" cy="0"/>
        </a:xfrm>
      </p:grpSpPr>
      <p:sp>
        <p:nvSpPr>
          <p:cNvPr id="74" name="Google Shape;74;p16"/>
          <p:cNvSpPr txBox="1"/>
          <p:nvPr/>
        </p:nvSpPr>
        <p:spPr>
          <a:xfrm>
            <a:off x="619700" y="545325"/>
            <a:ext cx="80064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In this slide deck you will find information on how to learn to code with Scratch and how to use it with your students.</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There are links to various Scratch MIT and Harvard Education websites; suggests of books to use to learn to code; YouTube channels to watch videos to learn to code; Facebook and Twitter accounts to reach out to others about Scratch coding; and ways to virtually reach out to other teachers and their students through Scratch.</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You can move back and forth through the deck with links in the Table of Contents and in Subsection Title Cards.  Screenshots are not active, Links are. </a:t>
            </a:r>
            <a:endParaRPr sz="2400" b="1">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90"/>
        <p:cNvGrpSpPr/>
        <p:nvPr/>
      </p:nvGrpSpPr>
      <p:grpSpPr>
        <a:xfrm>
          <a:off x="0" y="0"/>
          <a:ext cx="0" cy="0"/>
          <a:chOff x="0" y="0"/>
          <a:chExt cx="0" cy="0"/>
        </a:xfrm>
      </p:grpSpPr>
      <p:sp>
        <p:nvSpPr>
          <p:cNvPr id="291" name="Google Shape;291;p52"/>
          <p:cNvSpPr txBox="1"/>
          <p:nvPr/>
        </p:nvSpPr>
        <p:spPr>
          <a:xfrm>
            <a:off x="421400" y="309850"/>
            <a:ext cx="83784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In this sections are 3 of the resources included within </a:t>
            </a:r>
            <a:r>
              <a:rPr lang="en" sz="2400" b="1" u="sng">
                <a:solidFill>
                  <a:schemeClr val="hlink"/>
                </a:solidFill>
                <a:latin typeface="Times New Roman"/>
                <a:ea typeface="Times New Roman"/>
                <a:cs typeface="Times New Roman"/>
                <a:sym typeface="Times New Roman"/>
                <a:hlinkClick r:id="rId3"/>
              </a:rPr>
              <a:t>https://scratch.mit.edu</a:t>
            </a:r>
            <a:r>
              <a:rPr lang="en" sz="2400" b="1">
                <a:latin typeface="Times New Roman"/>
                <a:ea typeface="Times New Roman"/>
                <a:cs typeface="Times New Roman"/>
                <a:sym typeface="Times New Roman"/>
              </a:rPr>
              <a:t> that are just a click away with you are creating a project.  </a:t>
            </a:r>
            <a:r>
              <a:rPr lang="en" sz="2400" b="1" u="sng">
                <a:latin typeface="Times New Roman"/>
                <a:ea typeface="Times New Roman"/>
                <a:cs typeface="Times New Roman"/>
                <a:sym typeface="Times New Roman"/>
              </a:rPr>
              <a:t>Tutorials, Cards &amp; Guides, and Starter projects</a:t>
            </a:r>
            <a:r>
              <a:rPr lang="en" sz="2400" b="1">
                <a:latin typeface="Times New Roman"/>
                <a:ea typeface="Times New Roman"/>
                <a:cs typeface="Times New Roman"/>
                <a:sym typeface="Times New Roman"/>
              </a:rPr>
              <a:t> Working through them yourself will give you a solid understanding of Scratch basics.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Start with Tutorials and then move to Starter projects.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There is overlap and review of concepts within them.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Tutorials show the steps and the user creates the project.  Starter projects have the coding blocks already.  This gives you a chance to see coding and begin to understand how to ‘read’ the stack and predict how the actions unfold.   </a:t>
            </a:r>
            <a:endParaRPr sz="2400" b="1">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295"/>
        <p:cNvGrpSpPr/>
        <p:nvPr/>
      </p:nvGrpSpPr>
      <p:grpSpPr>
        <a:xfrm>
          <a:off x="0" y="0"/>
          <a:ext cx="0" cy="0"/>
          <a:chOff x="0" y="0"/>
          <a:chExt cx="0" cy="0"/>
        </a:xfrm>
      </p:grpSpPr>
      <p:sp>
        <p:nvSpPr>
          <p:cNvPr id="296" name="Google Shape;296;p53"/>
          <p:cNvSpPr txBox="1"/>
          <p:nvPr/>
        </p:nvSpPr>
        <p:spPr>
          <a:xfrm>
            <a:off x="260275" y="285050"/>
            <a:ext cx="83538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Starter projects involve REMIXING which is a foundational principle of Scratch - We learn from each other.  </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A remixed project is not cheating but a way of learning. </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A remixed project will acknowledge the original creator, which follows the Creative Commons.  </a:t>
            </a:r>
            <a:endParaRPr/>
          </a:p>
        </p:txBody>
      </p:sp>
      <p:pic>
        <p:nvPicPr>
          <p:cNvPr id="297" name="Google Shape;297;p53"/>
          <p:cNvPicPr preferRelativeResize="0"/>
          <p:nvPr/>
        </p:nvPicPr>
        <p:blipFill>
          <a:blip r:embed="rId3">
            <a:alphaModFix/>
          </a:blip>
          <a:stretch>
            <a:fillRect/>
          </a:stretch>
        </p:blipFill>
        <p:spPr>
          <a:xfrm>
            <a:off x="337600" y="2404438"/>
            <a:ext cx="3189400" cy="558725"/>
          </a:xfrm>
          <a:prstGeom prst="rect">
            <a:avLst/>
          </a:prstGeom>
          <a:noFill/>
          <a:ln w="9525" cap="flat" cmpd="sng">
            <a:solidFill>
              <a:schemeClr val="dk1"/>
            </a:solidFill>
            <a:prstDash val="solid"/>
            <a:round/>
            <a:headEnd type="none" w="sm" len="sm"/>
            <a:tailEnd type="none" w="sm" len="sm"/>
          </a:ln>
        </p:spPr>
      </p:pic>
      <p:pic>
        <p:nvPicPr>
          <p:cNvPr id="298" name="Google Shape;298;p53"/>
          <p:cNvPicPr preferRelativeResize="0"/>
          <p:nvPr/>
        </p:nvPicPr>
        <p:blipFill>
          <a:blip r:embed="rId4">
            <a:alphaModFix/>
          </a:blip>
          <a:stretch>
            <a:fillRect/>
          </a:stretch>
        </p:blipFill>
        <p:spPr>
          <a:xfrm>
            <a:off x="3723105" y="2309315"/>
            <a:ext cx="4943070" cy="748950"/>
          </a:xfrm>
          <a:prstGeom prst="rect">
            <a:avLst/>
          </a:prstGeom>
          <a:noFill/>
          <a:ln w="9525" cap="flat" cmpd="sng">
            <a:solidFill>
              <a:schemeClr val="dk1"/>
            </a:solidFill>
            <a:prstDash val="solid"/>
            <a:round/>
            <a:headEnd type="none" w="sm" len="sm"/>
            <a:tailEnd type="none" w="sm" len="sm"/>
          </a:ln>
        </p:spPr>
      </p:pic>
      <p:sp>
        <p:nvSpPr>
          <p:cNvPr id="299" name="Google Shape;299;p53"/>
          <p:cNvSpPr txBox="1"/>
          <p:nvPr/>
        </p:nvSpPr>
        <p:spPr>
          <a:xfrm>
            <a:off x="396475" y="3420725"/>
            <a:ext cx="8353800" cy="149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700" b="1">
                <a:solidFill>
                  <a:schemeClr val="dk1"/>
                </a:solidFill>
                <a:latin typeface="Times New Roman"/>
                <a:ea typeface="Times New Roman"/>
                <a:cs typeface="Times New Roman"/>
                <a:sym typeface="Times New Roman"/>
              </a:rPr>
              <a:t>“The Creative Commons Attribution-ShareAlike 2.0 license is the license under which </a:t>
            </a:r>
            <a:r>
              <a:rPr lang="en" sz="1700" b="1">
                <a:solidFill>
                  <a:schemeClr val="dk1"/>
                </a:solidFill>
                <a:uFill>
                  <a:noFill/>
                </a:u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Scratch projects</a:t>
            </a:r>
            <a:r>
              <a:rPr lang="en" sz="1700" b="1">
                <a:solidFill>
                  <a:schemeClr val="dk1"/>
                </a:solidFill>
                <a:latin typeface="Times New Roman"/>
                <a:ea typeface="Times New Roman"/>
                <a:cs typeface="Times New Roman"/>
                <a:sym typeface="Times New Roman"/>
              </a:rPr>
              <a:t> are all published. In other words, this means that anyone can remix and edit anybody else's published projects without penalty.</a:t>
            </a:r>
            <a:r>
              <a:rPr lang="en" sz="1700" b="1" baseline="30000">
                <a:solidFill>
                  <a:schemeClr val="dk1"/>
                </a:solidFill>
                <a:latin typeface="Times New Roman"/>
                <a:ea typeface="Times New Roman"/>
                <a:cs typeface="Times New Roman"/>
                <a:sym typeface="Times New Roman"/>
              </a:rPr>
              <a:t> </a:t>
            </a:r>
            <a:r>
              <a:rPr lang="en" sz="1700" b="1">
                <a:solidFill>
                  <a:schemeClr val="dk1"/>
                </a:solidFill>
                <a:latin typeface="Times New Roman"/>
                <a:ea typeface="Times New Roman"/>
                <a:cs typeface="Times New Roman"/>
                <a:sym typeface="Times New Roman"/>
              </a:rPr>
              <a:t>By publishing a </a:t>
            </a:r>
            <a:r>
              <a:rPr lang="en" sz="1700" b="1">
                <a:solidFill>
                  <a:schemeClr val="dk1"/>
                </a:solidFill>
                <a:uFill>
                  <a:noFill/>
                </a:u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Scratch</a:t>
            </a:r>
            <a:r>
              <a:rPr lang="en" sz="1700" b="1">
                <a:solidFill>
                  <a:schemeClr val="dk1"/>
                </a:solidFill>
                <a:latin typeface="Times New Roman"/>
                <a:ea typeface="Times New Roman"/>
                <a:cs typeface="Times New Roman"/>
                <a:sym typeface="Times New Roman"/>
              </a:rPr>
              <a:t> project on the </a:t>
            </a:r>
            <a:r>
              <a:rPr lang="en" sz="1700" b="1">
                <a:solidFill>
                  <a:schemeClr val="dk1"/>
                </a:solidFill>
                <a:uFill>
                  <a:noFill/>
                </a:u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Scratch website</a:t>
            </a:r>
            <a:r>
              <a:rPr lang="en" sz="1700" b="1">
                <a:solidFill>
                  <a:schemeClr val="dk1"/>
                </a:solidFill>
                <a:latin typeface="Times New Roman"/>
                <a:ea typeface="Times New Roman"/>
                <a:cs typeface="Times New Roman"/>
                <a:sym typeface="Times New Roman"/>
              </a:rPr>
              <a:t>, the user automatically agrees to the terms of the Creative Commons License”</a:t>
            </a:r>
            <a:endParaRPr sz="17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03"/>
        <p:cNvGrpSpPr/>
        <p:nvPr/>
      </p:nvGrpSpPr>
      <p:grpSpPr>
        <a:xfrm>
          <a:off x="0" y="0"/>
          <a:ext cx="0" cy="0"/>
          <a:chOff x="0" y="0"/>
          <a:chExt cx="0" cy="0"/>
        </a:xfrm>
      </p:grpSpPr>
      <p:pic>
        <p:nvPicPr>
          <p:cNvPr id="304" name="Google Shape;304;p54"/>
          <p:cNvPicPr preferRelativeResize="0"/>
          <p:nvPr/>
        </p:nvPicPr>
        <p:blipFill>
          <a:blip r:embed="rId3">
            <a:alphaModFix/>
          </a:blip>
          <a:stretch>
            <a:fillRect/>
          </a:stretch>
        </p:blipFill>
        <p:spPr>
          <a:xfrm>
            <a:off x="152400" y="152400"/>
            <a:ext cx="8839199" cy="3375808"/>
          </a:xfrm>
          <a:prstGeom prst="rect">
            <a:avLst/>
          </a:prstGeom>
          <a:noFill/>
          <a:ln w="9525" cap="flat" cmpd="sng">
            <a:solidFill>
              <a:schemeClr val="dk1"/>
            </a:solidFill>
            <a:prstDash val="solid"/>
            <a:round/>
            <a:headEnd type="none" w="sm" len="sm"/>
            <a:tailEnd type="none" w="sm" len="sm"/>
          </a:ln>
        </p:spPr>
      </p:pic>
      <p:sp>
        <p:nvSpPr>
          <p:cNvPr id="305" name="Google Shape;305;p54"/>
          <p:cNvSpPr txBox="1"/>
          <p:nvPr/>
        </p:nvSpPr>
        <p:spPr>
          <a:xfrm>
            <a:off x="483375" y="3780175"/>
            <a:ext cx="8217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b="1">
              <a:latin typeface="Times New Roman"/>
              <a:ea typeface="Times New Roman"/>
              <a:cs typeface="Times New Roman"/>
              <a:sym typeface="Times New Roman"/>
            </a:endParaRPr>
          </a:p>
        </p:txBody>
      </p:sp>
      <p:sp>
        <p:nvSpPr>
          <p:cNvPr id="306" name="Google Shape;306;p54"/>
          <p:cNvSpPr txBox="1"/>
          <p:nvPr/>
        </p:nvSpPr>
        <p:spPr>
          <a:xfrm>
            <a:off x="483375" y="3804950"/>
            <a:ext cx="813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If you don’t have an account, this is the home page.</a:t>
            </a:r>
            <a:endParaRPr sz="2400" b="1">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10"/>
        <p:cNvGrpSpPr/>
        <p:nvPr/>
      </p:nvGrpSpPr>
      <p:grpSpPr>
        <a:xfrm>
          <a:off x="0" y="0"/>
          <a:ext cx="0" cy="0"/>
          <a:chOff x="0" y="0"/>
          <a:chExt cx="0" cy="0"/>
        </a:xfrm>
      </p:grpSpPr>
      <p:pic>
        <p:nvPicPr>
          <p:cNvPr id="311" name="Google Shape;311;p55"/>
          <p:cNvPicPr preferRelativeResize="0"/>
          <p:nvPr/>
        </p:nvPicPr>
        <p:blipFill>
          <a:blip r:embed="rId3">
            <a:alphaModFix/>
          </a:blip>
          <a:stretch>
            <a:fillRect/>
          </a:stretch>
        </p:blipFill>
        <p:spPr>
          <a:xfrm>
            <a:off x="470975" y="152400"/>
            <a:ext cx="8520626" cy="3517462"/>
          </a:xfrm>
          <a:prstGeom prst="rect">
            <a:avLst/>
          </a:prstGeom>
          <a:noFill/>
          <a:ln w="9525" cap="flat" cmpd="sng">
            <a:solidFill>
              <a:schemeClr val="dk1"/>
            </a:solidFill>
            <a:prstDash val="solid"/>
            <a:round/>
            <a:headEnd type="none" w="sm" len="sm"/>
            <a:tailEnd type="none" w="sm" len="sm"/>
          </a:ln>
        </p:spPr>
      </p:pic>
      <p:sp>
        <p:nvSpPr>
          <p:cNvPr id="312" name="Google Shape;312;p55"/>
          <p:cNvSpPr txBox="1"/>
          <p:nvPr/>
        </p:nvSpPr>
        <p:spPr>
          <a:xfrm>
            <a:off x="371825" y="3669850"/>
            <a:ext cx="8403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If you do have an account and have signed in for the 1st time this is what you will see.  Try out the links in Welcome to Scratch section. </a:t>
            </a:r>
            <a:endParaRPr sz="2400" b="1">
              <a:latin typeface="Times New Roman"/>
              <a:ea typeface="Times New Roman"/>
              <a:cs typeface="Times New Roman"/>
              <a:sym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16"/>
        <p:cNvGrpSpPr/>
        <p:nvPr/>
      </p:nvGrpSpPr>
      <p:grpSpPr>
        <a:xfrm>
          <a:off x="0" y="0"/>
          <a:ext cx="0" cy="0"/>
          <a:chOff x="0" y="0"/>
          <a:chExt cx="0" cy="0"/>
        </a:xfrm>
      </p:grpSpPr>
      <p:sp>
        <p:nvSpPr>
          <p:cNvPr id="317" name="Google Shape;317;p56"/>
          <p:cNvSpPr txBox="1"/>
          <p:nvPr/>
        </p:nvSpPr>
        <p:spPr>
          <a:xfrm>
            <a:off x="483375" y="371825"/>
            <a:ext cx="77214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There are two screens for each project.  One is called the Project Page view and it is like the cover of the book.  It shows a bit of the project.  </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It has Instructions, “</a:t>
            </a:r>
            <a:r>
              <a:rPr lang="en" sz="2400" b="1" i="1">
                <a:latin typeface="Times New Roman"/>
                <a:ea typeface="Times New Roman"/>
                <a:cs typeface="Times New Roman"/>
                <a:sym typeface="Times New Roman"/>
              </a:rPr>
              <a:t>Tell people how to use your project (such as which keys to press).</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 It has Notes and Credits, “</a:t>
            </a:r>
            <a:r>
              <a:rPr lang="en" sz="2400" b="1" i="1">
                <a:latin typeface="Times New Roman"/>
                <a:ea typeface="Times New Roman"/>
                <a:cs typeface="Times New Roman"/>
                <a:sym typeface="Times New Roman"/>
              </a:rPr>
              <a:t>How did you make this project? Did you use idesa, scripts or artwork from other people? Thank them here</a:t>
            </a:r>
            <a:r>
              <a:rPr lang="en" sz="2400" b="1">
                <a:latin typeface="Times New Roman"/>
                <a:ea typeface="Times New Roman"/>
                <a:cs typeface="Times New Roman"/>
                <a:sym typeface="Times New Roman"/>
              </a:rPr>
              <a:t>.” </a:t>
            </a:r>
            <a:endParaRPr sz="2400" b="1">
              <a:latin typeface="Times New Roman"/>
              <a:ea typeface="Times New Roman"/>
              <a:cs typeface="Times New Roman"/>
              <a:sym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21"/>
        <p:cNvGrpSpPr/>
        <p:nvPr/>
      </p:nvGrpSpPr>
      <p:grpSpPr>
        <a:xfrm>
          <a:off x="0" y="0"/>
          <a:ext cx="0" cy="0"/>
          <a:chOff x="0" y="0"/>
          <a:chExt cx="0" cy="0"/>
        </a:xfrm>
      </p:grpSpPr>
      <p:pic>
        <p:nvPicPr>
          <p:cNvPr id="322" name="Google Shape;322;p57"/>
          <p:cNvPicPr preferRelativeResize="0"/>
          <p:nvPr/>
        </p:nvPicPr>
        <p:blipFill>
          <a:blip r:embed="rId3">
            <a:alphaModFix/>
          </a:blip>
          <a:stretch>
            <a:fillRect/>
          </a:stretch>
        </p:blipFill>
        <p:spPr>
          <a:xfrm>
            <a:off x="1243075" y="152400"/>
            <a:ext cx="7388732" cy="48387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26"/>
        <p:cNvGrpSpPr/>
        <p:nvPr/>
      </p:nvGrpSpPr>
      <p:grpSpPr>
        <a:xfrm>
          <a:off x="0" y="0"/>
          <a:ext cx="0" cy="0"/>
          <a:chOff x="0" y="0"/>
          <a:chExt cx="0" cy="0"/>
        </a:xfrm>
      </p:grpSpPr>
      <p:sp>
        <p:nvSpPr>
          <p:cNvPr id="327" name="Google Shape;327;p58"/>
          <p:cNvSpPr txBox="1"/>
          <p:nvPr/>
        </p:nvSpPr>
        <p:spPr>
          <a:xfrm>
            <a:off x="609600" y="200025"/>
            <a:ext cx="7793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The other view is the See Inside (/Editor). It has 3 parts and this is where the coding and the magic happens!</a:t>
            </a:r>
            <a:endParaRPr sz="2400" b="1">
              <a:latin typeface="Times New Roman"/>
              <a:ea typeface="Times New Roman"/>
              <a:cs typeface="Times New Roman"/>
              <a:sym typeface="Times New Roman"/>
            </a:endParaRPr>
          </a:p>
        </p:txBody>
      </p:sp>
      <p:pic>
        <p:nvPicPr>
          <p:cNvPr id="328" name="Google Shape;328;p58"/>
          <p:cNvPicPr preferRelativeResize="0"/>
          <p:nvPr/>
        </p:nvPicPr>
        <p:blipFill>
          <a:blip r:embed="rId3">
            <a:alphaModFix/>
          </a:blip>
          <a:stretch>
            <a:fillRect/>
          </a:stretch>
        </p:blipFill>
        <p:spPr>
          <a:xfrm>
            <a:off x="1201611" y="1123425"/>
            <a:ext cx="7201664" cy="371527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32"/>
        <p:cNvGrpSpPr/>
        <p:nvPr/>
      </p:nvGrpSpPr>
      <p:grpSpPr>
        <a:xfrm>
          <a:off x="0" y="0"/>
          <a:ext cx="0" cy="0"/>
          <a:chOff x="0" y="0"/>
          <a:chExt cx="0" cy="0"/>
        </a:xfrm>
      </p:grpSpPr>
      <p:pic>
        <p:nvPicPr>
          <p:cNvPr id="333" name="Google Shape;333;p59"/>
          <p:cNvPicPr preferRelativeResize="0"/>
          <p:nvPr/>
        </p:nvPicPr>
        <p:blipFill>
          <a:blip r:embed="rId3">
            <a:alphaModFix/>
          </a:blip>
          <a:stretch>
            <a:fillRect/>
          </a:stretch>
        </p:blipFill>
        <p:spPr>
          <a:xfrm>
            <a:off x="152400" y="152400"/>
            <a:ext cx="2662663" cy="4838701"/>
          </a:xfrm>
          <a:prstGeom prst="rect">
            <a:avLst/>
          </a:prstGeom>
          <a:noFill/>
          <a:ln w="9525" cap="flat" cmpd="sng">
            <a:solidFill>
              <a:schemeClr val="dk1"/>
            </a:solidFill>
            <a:prstDash val="solid"/>
            <a:round/>
            <a:headEnd type="none" w="sm" len="sm"/>
            <a:tailEnd type="none" w="sm" len="sm"/>
          </a:ln>
        </p:spPr>
      </p:pic>
      <p:sp>
        <p:nvSpPr>
          <p:cNvPr id="334" name="Google Shape;334;p59"/>
          <p:cNvSpPr txBox="1"/>
          <p:nvPr/>
        </p:nvSpPr>
        <p:spPr>
          <a:xfrm>
            <a:off x="3309200" y="396600"/>
            <a:ext cx="53667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The Block Palette area has groups of blocks, colour coded.  Simply pull a block over to the middle section and they will click together to form a stack.</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Also on this side of the screen is the Costumes Tab. Some Sprites have several costumes that when switched back &amp; forth show movement.</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Sounds Tab has a library of sounds to select as well as the ability to record sounds.</a:t>
            </a:r>
            <a:endParaRPr sz="2400" b="1">
              <a:latin typeface="Times New Roman"/>
              <a:ea typeface="Times New Roman"/>
              <a:cs typeface="Times New Roman"/>
              <a:sym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38"/>
        <p:cNvGrpSpPr/>
        <p:nvPr/>
      </p:nvGrpSpPr>
      <p:grpSpPr>
        <a:xfrm>
          <a:off x="0" y="0"/>
          <a:ext cx="0" cy="0"/>
          <a:chOff x="0" y="0"/>
          <a:chExt cx="0" cy="0"/>
        </a:xfrm>
      </p:grpSpPr>
      <p:pic>
        <p:nvPicPr>
          <p:cNvPr id="339" name="Google Shape;339;p60"/>
          <p:cNvPicPr preferRelativeResize="0"/>
          <p:nvPr/>
        </p:nvPicPr>
        <p:blipFill>
          <a:blip r:embed="rId3">
            <a:alphaModFix/>
          </a:blip>
          <a:stretch>
            <a:fillRect/>
          </a:stretch>
        </p:blipFill>
        <p:spPr>
          <a:xfrm>
            <a:off x="896025" y="276325"/>
            <a:ext cx="7134225" cy="42291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43"/>
        <p:cNvGrpSpPr/>
        <p:nvPr/>
      </p:nvGrpSpPr>
      <p:grpSpPr>
        <a:xfrm>
          <a:off x="0" y="0"/>
          <a:ext cx="0" cy="0"/>
          <a:chOff x="0" y="0"/>
          <a:chExt cx="0" cy="0"/>
        </a:xfrm>
      </p:grpSpPr>
      <p:pic>
        <p:nvPicPr>
          <p:cNvPr id="344" name="Google Shape;344;p61"/>
          <p:cNvPicPr preferRelativeResize="0"/>
          <p:nvPr/>
        </p:nvPicPr>
        <p:blipFill>
          <a:blip r:embed="rId3">
            <a:alphaModFix/>
          </a:blip>
          <a:stretch>
            <a:fillRect/>
          </a:stretch>
        </p:blipFill>
        <p:spPr>
          <a:xfrm>
            <a:off x="524225" y="660550"/>
            <a:ext cx="7886700" cy="39243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78"/>
        <p:cNvGrpSpPr/>
        <p:nvPr/>
      </p:nvGrpSpPr>
      <p:grpSpPr>
        <a:xfrm>
          <a:off x="0" y="0"/>
          <a:ext cx="0" cy="0"/>
          <a:chOff x="0" y="0"/>
          <a:chExt cx="0" cy="0"/>
        </a:xfrm>
      </p:grpSpPr>
      <p:sp>
        <p:nvSpPr>
          <p:cNvPr id="79" name="Google Shape;79;p17"/>
          <p:cNvSpPr txBox="1"/>
          <p:nvPr/>
        </p:nvSpPr>
        <p:spPr>
          <a:xfrm>
            <a:off x="334625" y="359425"/>
            <a:ext cx="8514600" cy="464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u="sng">
                <a:latin typeface="Times New Roman"/>
                <a:ea typeface="Times New Roman"/>
                <a:cs typeface="Times New Roman"/>
                <a:sym typeface="Times New Roman"/>
              </a:rPr>
              <a:t>Table of Contents</a:t>
            </a:r>
            <a:endParaRPr sz="2400" b="1" u="sng">
              <a:latin typeface="Times New Roman"/>
              <a:ea typeface="Times New Roman"/>
              <a:cs typeface="Times New Roman"/>
              <a:sym typeface="Times New Roman"/>
            </a:endParaRPr>
          </a:p>
          <a:p>
            <a:pPr marL="0" lvl="0" indent="0" algn="l" rtl="0">
              <a:spcBef>
                <a:spcPts val="0"/>
              </a:spcBef>
              <a:spcAft>
                <a:spcPts val="0"/>
              </a:spcAft>
              <a:buNone/>
            </a:pPr>
            <a:endParaRPr sz="12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How to Get Started: Multilingual Scratch  </a:t>
            </a:r>
            <a:r>
              <a:rPr lang="en" sz="2400" b="1" u="sng">
                <a:solidFill>
                  <a:schemeClr val="hlink"/>
                </a:solidFill>
                <a:latin typeface="Times New Roman"/>
                <a:ea typeface="Times New Roman"/>
                <a:cs typeface="Times New Roman"/>
                <a:sym typeface="Times New Roman"/>
                <a:hlinkClick r:id="rId3" action="ppaction://hlinksldjump"/>
              </a:rPr>
              <a:t>(Slide 8)</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How to Get Started: Scratch Accounts </a:t>
            </a:r>
            <a:r>
              <a:rPr lang="en" sz="2400" b="1" u="sng">
                <a:solidFill>
                  <a:schemeClr val="hlink"/>
                </a:solidFill>
                <a:latin typeface="Times New Roman"/>
                <a:ea typeface="Times New Roman"/>
                <a:cs typeface="Times New Roman"/>
                <a:sym typeface="Times New Roman"/>
                <a:hlinkClick r:id="rId4" action="ppaction://hlinksldjump"/>
              </a:rPr>
              <a:t>(Slide 15)</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How to Get Started: Make a Project </a:t>
            </a:r>
            <a:r>
              <a:rPr lang="en" sz="2400" b="1" u="sng">
                <a:solidFill>
                  <a:schemeClr val="hlink"/>
                </a:solidFill>
                <a:latin typeface="Times New Roman"/>
                <a:ea typeface="Times New Roman"/>
                <a:cs typeface="Times New Roman"/>
                <a:sym typeface="Times New Roman"/>
                <a:hlinkClick r:id="rId5" action="ppaction://hlinksldjump"/>
              </a:rPr>
              <a:t>(Slide 39)</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The Role of a Classroom Teacher for Coding </a:t>
            </a:r>
            <a:r>
              <a:rPr lang="en" sz="2400" b="1" u="sng">
                <a:solidFill>
                  <a:schemeClr val="hlink"/>
                </a:solidFill>
                <a:latin typeface="Times New Roman"/>
                <a:ea typeface="Times New Roman"/>
                <a:cs typeface="Times New Roman"/>
                <a:sym typeface="Times New Roman"/>
                <a:hlinkClick r:id="rId6" action="ppaction://hlinksldjump"/>
              </a:rPr>
              <a:t>(Slide 72)</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Educators connecting with the World &amp; Scratch: GU, LCL, CCC </a:t>
            </a:r>
            <a:r>
              <a:rPr lang="en" sz="2400" b="1" u="sng">
                <a:solidFill>
                  <a:schemeClr val="hlink"/>
                </a:solidFill>
                <a:latin typeface="Times New Roman"/>
                <a:ea typeface="Times New Roman"/>
                <a:cs typeface="Times New Roman"/>
                <a:sym typeface="Times New Roman"/>
                <a:hlinkClick r:id="rId7" action="ppaction://hlinksldjump"/>
              </a:rPr>
              <a:t>(Slide 83)</a:t>
            </a:r>
            <a:endParaRPr sz="2400" b="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2400" b="1">
                <a:solidFill>
                  <a:schemeClr val="dk1"/>
                </a:solidFill>
                <a:latin typeface="Times New Roman"/>
                <a:ea typeface="Times New Roman"/>
                <a:cs typeface="Times New Roman"/>
                <a:sym typeface="Times New Roman"/>
              </a:rPr>
              <a:t>Students connecting with the World &amp; Scratch: Scratch Pals, Scratch Camp </a:t>
            </a:r>
            <a:r>
              <a:rPr lang="en" sz="2400" b="1" u="sng">
                <a:solidFill>
                  <a:schemeClr val="accent5"/>
                </a:solidFill>
                <a:latin typeface="Times New Roman"/>
                <a:ea typeface="Times New Roman"/>
                <a:cs typeface="Times New Roman"/>
                <a:sym typeface="Times New Roman"/>
                <a:hlinkClick r:id="rId8" action="ppaction://hlinksldjump">
                  <a:extLst>
                    <a:ext uri="{A12FA001-AC4F-418D-AE19-62706E023703}">
                      <ahyp:hlinkClr xmlns:ahyp="http://schemas.microsoft.com/office/drawing/2018/hyperlinkcolor" val="tx"/>
                    </a:ext>
                  </a:extLst>
                </a:hlinkClick>
              </a:rPr>
              <a:t>(Slide 88)</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48"/>
        <p:cNvGrpSpPr/>
        <p:nvPr/>
      </p:nvGrpSpPr>
      <p:grpSpPr>
        <a:xfrm>
          <a:off x="0" y="0"/>
          <a:ext cx="0" cy="0"/>
          <a:chOff x="0" y="0"/>
          <a:chExt cx="0" cy="0"/>
        </a:xfrm>
      </p:grpSpPr>
      <p:pic>
        <p:nvPicPr>
          <p:cNvPr id="349" name="Google Shape;349;p62"/>
          <p:cNvPicPr preferRelativeResize="0"/>
          <p:nvPr/>
        </p:nvPicPr>
        <p:blipFill>
          <a:blip r:embed="rId3">
            <a:alphaModFix/>
          </a:blip>
          <a:stretch>
            <a:fillRect/>
          </a:stretch>
        </p:blipFill>
        <p:spPr>
          <a:xfrm>
            <a:off x="152400" y="152400"/>
            <a:ext cx="5417536" cy="4838701"/>
          </a:xfrm>
          <a:prstGeom prst="rect">
            <a:avLst/>
          </a:prstGeom>
          <a:noFill/>
          <a:ln w="9525" cap="flat" cmpd="sng">
            <a:solidFill>
              <a:schemeClr val="dk1"/>
            </a:solidFill>
            <a:prstDash val="solid"/>
            <a:round/>
            <a:headEnd type="none" w="sm" len="sm"/>
            <a:tailEnd type="none" w="sm" len="sm"/>
          </a:ln>
        </p:spPr>
      </p:pic>
      <p:sp>
        <p:nvSpPr>
          <p:cNvPr id="350" name="Google Shape;350;p62"/>
          <p:cNvSpPr txBox="1"/>
          <p:nvPr/>
        </p:nvSpPr>
        <p:spPr>
          <a:xfrm>
            <a:off x="5713625" y="272675"/>
            <a:ext cx="3086100" cy="458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Times New Roman"/>
                <a:ea typeface="Times New Roman"/>
                <a:cs typeface="Times New Roman"/>
                <a:sym typeface="Times New Roman"/>
              </a:rPr>
              <a:t>The Coding Area is where the block stacks are assembled and tested out.  </a:t>
            </a:r>
            <a:endParaRPr sz="2000" b="1">
              <a:latin typeface="Times New Roman"/>
              <a:ea typeface="Times New Roman"/>
              <a:cs typeface="Times New Roman"/>
              <a:sym typeface="Times New Roman"/>
            </a:endParaRPr>
          </a:p>
          <a:p>
            <a:pPr marL="0" lvl="0" indent="0" algn="l" rtl="0">
              <a:spcBef>
                <a:spcPts val="0"/>
              </a:spcBef>
              <a:spcAft>
                <a:spcPts val="0"/>
              </a:spcAft>
              <a:buNone/>
            </a:pPr>
            <a:r>
              <a:rPr lang="en" sz="2000" b="1">
                <a:latin typeface="Times New Roman"/>
                <a:ea typeface="Times New Roman"/>
                <a:cs typeface="Times New Roman"/>
                <a:sym typeface="Times New Roman"/>
              </a:rPr>
              <a:t>Each Sprite will have its own Coding Area.  In order to keep track of the coding for more than one sprite the sprite thumbnail at the bottom of the Stage will be highlighted in blue and a ghost image of the sprite will be in the upper righthand corner of the Coding Area.</a:t>
            </a:r>
            <a:r>
              <a:rPr lang="en" sz="2600" b="1">
                <a:latin typeface="Times New Roman"/>
                <a:ea typeface="Times New Roman"/>
                <a:cs typeface="Times New Roman"/>
                <a:sym typeface="Times New Roman"/>
              </a:rPr>
              <a:t> </a:t>
            </a:r>
            <a:endParaRPr sz="2600" b="1">
              <a:latin typeface="Times New Roman"/>
              <a:ea typeface="Times New Roman"/>
              <a:cs typeface="Times New Roman"/>
              <a:sym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54"/>
        <p:cNvGrpSpPr/>
        <p:nvPr/>
      </p:nvGrpSpPr>
      <p:grpSpPr>
        <a:xfrm>
          <a:off x="0" y="0"/>
          <a:ext cx="0" cy="0"/>
          <a:chOff x="0" y="0"/>
          <a:chExt cx="0" cy="0"/>
        </a:xfrm>
      </p:grpSpPr>
      <p:pic>
        <p:nvPicPr>
          <p:cNvPr id="355" name="Google Shape;355;p63"/>
          <p:cNvPicPr preferRelativeResize="0"/>
          <p:nvPr/>
        </p:nvPicPr>
        <p:blipFill>
          <a:blip r:embed="rId3">
            <a:alphaModFix/>
          </a:blip>
          <a:stretch>
            <a:fillRect/>
          </a:stretch>
        </p:blipFill>
        <p:spPr>
          <a:xfrm>
            <a:off x="152400" y="152400"/>
            <a:ext cx="4619625" cy="4838700"/>
          </a:xfrm>
          <a:prstGeom prst="rect">
            <a:avLst/>
          </a:prstGeom>
          <a:noFill/>
          <a:ln w="9525" cap="flat" cmpd="sng">
            <a:solidFill>
              <a:schemeClr val="dk1"/>
            </a:solidFill>
            <a:prstDash val="solid"/>
            <a:round/>
            <a:headEnd type="none" w="sm" len="sm"/>
            <a:tailEnd type="none" w="sm" len="sm"/>
          </a:ln>
        </p:spPr>
      </p:pic>
      <p:sp>
        <p:nvSpPr>
          <p:cNvPr id="356" name="Google Shape;356;p63"/>
          <p:cNvSpPr txBox="1"/>
          <p:nvPr/>
        </p:nvSpPr>
        <p:spPr>
          <a:xfrm>
            <a:off x="5106325" y="223100"/>
            <a:ext cx="37800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The Stage will show the coding actions.  Sprites and backdrops can be added by clicking on the Blue buttons.</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Information about the sprite: Name, location by X &amp; Y coordinates, visible or hidden, Size, Direction sprite is facing are directly beneath the Stage. </a:t>
            </a:r>
            <a:endParaRPr sz="2400" b="1">
              <a:latin typeface="Times New Roman"/>
              <a:ea typeface="Times New Roman"/>
              <a:cs typeface="Times New Roman"/>
              <a:sym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60"/>
        <p:cNvGrpSpPr/>
        <p:nvPr/>
      </p:nvGrpSpPr>
      <p:grpSpPr>
        <a:xfrm>
          <a:off x="0" y="0"/>
          <a:ext cx="0" cy="0"/>
          <a:chOff x="0" y="0"/>
          <a:chExt cx="0" cy="0"/>
        </a:xfrm>
      </p:grpSpPr>
      <p:pic>
        <p:nvPicPr>
          <p:cNvPr id="361" name="Google Shape;361;p64"/>
          <p:cNvPicPr preferRelativeResize="0"/>
          <p:nvPr/>
        </p:nvPicPr>
        <p:blipFill>
          <a:blip r:embed="rId3">
            <a:alphaModFix/>
          </a:blip>
          <a:stretch>
            <a:fillRect/>
          </a:stretch>
        </p:blipFill>
        <p:spPr>
          <a:xfrm>
            <a:off x="1900200" y="264775"/>
            <a:ext cx="5200650" cy="3629025"/>
          </a:xfrm>
          <a:prstGeom prst="rect">
            <a:avLst/>
          </a:prstGeom>
          <a:noFill/>
          <a:ln w="38100" cap="flat" cmpd="sng">
            <a:solidFill>
              <a:schemeClr val="dk2"/>
            </a:solidFill>
            <a:prstDash val="solid"/>
            <a:round/>
            <a:headEnd type="none" w="sm" len="sm"/>
            <a:tailEnd type="none" w="sm" len="sm"/>
          </a:ln>
        </p:spPr>
      </p:pic>
      <p:sp>
        <p:nvSpPr>
          <p:cNvPr id="362" name="Google Shape;362;p64"/>
          <p:cNvSpPr txBox="1"/>
          <p:nvPr/>
        </p:nvSpPr>
        <p:spPr>
          <a:xfrm>
            <a:off x="470975" y="3767775"/>
            <a:ext cx="7943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Starting out? Go to Scratch Ideas page for Tutorials (some with Coding cards &amp; Educator Guides)and Starter Projects to remix. </a:t>
            </a:r>
            <a:endParaRPr sz="2400" b="1">
              <a:latin typeface="Times New Roman"/>
              <a:ea typeface="Times New Roman"/>
              <a:cs typeface="Times New Roman"/>
              <a:sym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66"/>
        <p:cNvGrpSpPr/>
        <p:nvPr/>
      </p:nvGrpSpPr>
      <p:grpSpPr>
        <a:xfrm>
          <a:off x="0" y="0"/>
          <a:ext cx="0" cy="0"/>
          <a:chOff x="0" y="0"/>
          <a:chExt cx="0" cy="0"/>
        </a:xfrm>
      </p:grpSpPr>
      <p:sp>
        <p:nvSpPr>
          <p:cNvPr id="367" name="Google Shape;367;p65"/>
          <p:cNvSpPr txBox="1"/>
          <p:nvPr/>
        </p:nvSpPr>
        <p:spPr>
          <a:xfrm>
            <a:off x="390525" y="361950"/>
            <a:ext cx="8220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In both views (Project Page &amp; See Inside) there are links to Tutorials.  Tutorials are the easiest way for you and your students to learn to code in Scratch.  </a:t>
            </a:r>
            <a:endParaRPr sz="2400" b="1">
              <a:latin typeface="Times New Roman"/>
              <a:ea typeface="Times New Roman"/>
              <a:cs typeface="Times New Roman"/>
              <a:sym typeface="Times New Roman"/>
            </a:endParaRPr>
          </a:p>
        </p:txBody>
      </p:sp>
      <p:pic>
        <p:nvPicPr>
          <p:cNvPr id="368" name="Google Shape;368;p65"/>
          <p:cNvPicPr preferRelativeResize="0"/>
          <p:nvPr/>
        </p:nvPicPr>
        <p:blipFill>
          <a:blip r:embed="rId3">
            <a:alphaModFix/>
          </a:blip>
          <a:stretch>
            <a:fillRect/>
          </a:stretch>
        </p:blipFill>
        <p:spPr>
          <a:xfrm>
            <a:off x="114588" y="2979625"/>
            <a:ext cx="8914825" cy="1049475"/>
          </a:xfrm>
          <a:prstGeom prst="rect">
            <a:avLst/>
          </a:prstGeom>
          <a:noFill/>
          <a:ln>
            <a:noFill/>
          </a:ln>
        </p:spPr>
      </p:pic>
      <p:pic>
        <p:nvPicPr>
          <p:cNvPr id="369" name="Google Shape;369;p65"/>
          <p:cNvPicPr preferRelativeResize="0"/>
          <p:nvPr/>
        </p:nvPicPr>
        <p:blipFill>
          <a:blip r:embed="rId4">
            <a:alphaModFix/>
          </a:blip>
          <a:stretch>
            <a:fillRect/>
          </a:stretch>
        </p:blipFill>
        <p:spPr>
          <a:xfrm>
            <a:off x="229400" y="1654950"/>
            <a:ext cx="8131925" cy="866775"/>
          </a:xfrm>
          <a:prstGeom prst="rect">
            <a:avLst/>
          </a:prstGeom>
          <a:noFill/>
          <a:ln>
            <a:noFill/>
          </a:ln>
        </p:spPr>
      </p:pic>
      <p:pic>
        <p:nvPicPr>
          <p:cNvPr id="370" name="Google Shape;370;p65"/>
          <p:cNvPicPr preferRelativeResize="0"/>
          <p:nvPr/>
        </p:nvPicPr>
        <p:blipFill>
          <a:blip r:embed="rId5">
            <a:alphaModFix/>
          </a:blip>
          <a:stretch>
            <a:fillRect/>
          </a:stretch>
        </p:blipFill>
        <p:spPr>
          <a:xfrm>
            <a:off x="6532979" y="1704975"/>
            <a:ext cx="1828355" cy="8667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74"/>
        <p:cNvGrpSpPr/>
        <p:nvPr/>
      </p:nvGrpSpPr>
      <p:grpSpPr>
        <a:xfrm>
          <a:off x="0" y="0"/>
          <a:ext cx="0" cy="0"/>
          <a:chOff x="0" y="0"/>
          <a:chExt cx="0" cy="0"/>
        </a:xfrm>
      </p:grpSpPr>
      <p:pic>
        <p:nvPicPr>
          <p:cNvPr id="375" name="Google Shape;375;p66"/>
          <p:cNvPicPr preferRelativeResize="0"/>
          <p:nvPr/>
        </p:nvPicPr>
        <p:blipFill>
          <a:blip r:embed="rId3">
            <a:alphaModFix/>
          </a:blip>
          <a:stretch>
            <a:fillRect/>
          </a:stretch>
        </p:blipFill>
        <p:spPr>
          <a:xfrm>
            <a:off x="2098275" y="325925"/>
            <a:ext cx="4495800" cy="1266825"/>
          </a:xfrm>
          <a:prstGeom prst="rect">
            <a:avLst/>
          </a:prstGeom>
          <a:noFill/>
          <a:ln w="9525" cap="flat" cmpd="sng">
            <a:solidFill>
              <a:schemeClr val="dk1"/>
            </a:solidFill>
            <a:prstDash val="solid"/>
            <a:round/>
            <a:headEnd type="none" w="sm" len="sm"/>
            <a:tailEnd type="none" w="sm" len="sm"/>
          </a:ln>
        </p:spPr>
      </p:pic>
      <p:sp>
        <p:nvSpPr>
          <p:cNvPr id="376" name="Google Shape;376;p66"/>
          <p:cNvSpPr txBox="1"/>
          <p:nvPr/>
        </p:nvSpPr>
        <p:spPr>
          <a:xfrm>
            <a:off x="805600" y="1673175"/>
            <a:ext cx="73548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Clicking on the Tutorials button found on each Scratch project screen is a great way to learn simple techniques.</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Viewing one with your students and then giving them time to make a project from it is an easy way to learn to code for both you and your students. Getting Started &amp; Imagine a World give the overall view, the rest (23) focus on one concept.   </a:t>
            </a:r>
            <a:endParaRPr sz="2400" b="1">
              <a:latin typeface="Times New Roman"/>
              <a:ea typeface="Times New Roman"/>
              <a:cs typeface="Times New Roman"/>
              <a:sym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80"/>
        <p:cNvGrpSpPr/>
        <p:nvPr/>
      </p:nvGrpSpPr>
      <p:grpSpPr>
        <a:xfrm>
          <a:off x="0" y="0"/>
          <a:ext cx="0" cy="0"/>
          <a:chOff x="0" y="0"/>
          <a:chExt cx="0" cy="0"/>
        </a:xfrm>
      </p:grpSpPr>
      <p:pic>
        <p:nvPicPr>
          <p:cNvPr id="381" name="Google Shape;381;p67"/>
          <p:cNvPicPr preferRelativeResize="0"/>
          <p:nvPr/>
        </p:nvPicPr>
        <p:blipFill>
          <a:blip r:embed="rId3">
            <a:alphaModFix/>
          </a:blip>
          <a:stretch>
            <a:fillRect/>
          </a:stretch>
        </p:blipFill>
        <p:spPr>
          <a:xfrm>
            <a:off x="288750" y="211700"/>
            <a:ext cx="4495800" cy="1266825"/>
          </a:xfrm>
          <a:prstGeom prst="rect">
            <a:avLst/>
          </a:prstGeom>
          <a:noFill/>
          <a:ln w="9525" cap="flat" cmpd="sng">
            <a:solidFill>
              <a:schemeClr val="dk1"/>
            </a:solidFill>
            <a:prstDash val="solid"/>
            <a:round/>
            <a:headEnd type="none" w="sm" len="sm"/>
            <a:tailEnd type="none" w="sm" len="sm"/>
          </a:ln>
        </p:spPr>
      </p:pic>
      <p:sp>
        <p:nvSpPr>
          <p:cNvPr id="382" name="Google Shape;382;p67"/>
          <p:cNvSpPr txBox="1"/>
          <p:nvPr/>
        </p:nvSpPr>
        <p:spPr>
          <a:xfrm>
            <a:off x="4883225" y="211700"/>
            <a:ext cx="3197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latin typeface="Times New Roman"/>
                <a:ea typeface="Times New Roman"/>
                <a:cs typeface="Times New Roman"/>
                <a:sym typeface="Times New Roman"/>
              </a:rPr>
              <a:t>From within a project already started</a:t>
            </a:r>
            <a:endParaRPr sz="2100" b="1">
              <a:latin typeface="Times New Roman"/>
              <a:ea typeface="Times New Roman"/>
              <a:cs typeface="Times New Roman"/>
              <a:sym typeface="Times New Roman"/>
            </a:endParaRPr>
          </a:p>
        </p:txBody>
      </p:sp>
      <p:sp>
        <p:nvSpPr>
          <p:cNvPr id="383" name="Google Shape;383;p67"/>
          <p:cNvSpPr txBox="1"/>
          <p:nvPr/>
        </p:nvSpPr>
        <p:spPr>
          <a:xfrm rot="459">
            <a:off x="223101" y="4152275"/>
            <a:ext cx="4495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latin typeface="Times New Roman"/>
                <a:ea typeface="Times New Roman"/>
                <a:cs typeface="Times New Roman"/>
                <a:sym typeface="Times New Roman"/>
              </a:rPr>
              <a:t>From account page, not creating a project yet   </a:t>
            </a:r>
            <a:endParaRPr sz="2100" b="1">
              <a:latin typeface="Times New Roman"/>
              <a:ea typeface="Times New Roman"/>
              <a:cs typeface="Times New Roman"/>
              <a:sym typeface="Times New Roman"/>
            </a:endParaRPr>
          </a:p>
        </p:txBody>
      </p:sp>
      <p:sp>
        <p:nvSpPr>
          <p:cNvPr id="384" name="Google Shape;384;p67"/>
          <p:cNvSpPr txBox="1"/>
          <p:nvPr/>
        </p:nvSpPr>
        <p:spPr>
          <a:xfrm>
            <a:off x="223100" y="1478525"/>
            <a:ext cx="8514600" cy="284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Times New Roman"/>
                <a:ea typeface="Times New Roman"/>
                <a:cs typeface="Times New Roman"/>
                <a:sym typeface="Times New Roman"/>
              </a:rPr>
              <a:t>Selecting a Tutorial will open a new project so the user can view and work at the same time.  If a project has been started, selecting a Tutorial will create another project. </a:t>
            </a:r>
            <a:r>
              <a:rPr lang="en" sz="1900" b="1">
                <a:solidFill>
                  <a:schemeClr val="dk1"/>
                </a:solidFill>
                <a:latin typeface="Times New Roman"/>
                <a:ea typeface="Times New Roman"/>
                <a:cs typeface="Times New Roman"/>
                <a:sym typeface="Times New Roman"/>
              </a:rPr>
              <a:t>This might cause some confusion because students will find extra projects in their My Stuff.  For example they were working in a project Untitled-4 and then Untitled-5 is in their account as well.  They say “I didn’t make that project.”  That’s no problem.  The next time they want to make a project just open up an empty Untitled one and work on it. </a:t>
            </a:r>
            <a:r>
              <a:rPr lang="en" sz="1800" b="1">
                <a:solidFill>
                  <a:schemeClr val="dk1"/>
                </a:solidFill>
                <a:latin typeface="Times New Roman"/>
                <a:ea typeface="Times New Roman"/>
                <a:cs typeface="Times New Roman"/>
                <a:sym typeface="Times New Roman"/>
              </a:rPr>
              <a:t> Or start from your account home page first. </a:t>
            </a:r>
            <a:endParaRPr sz="18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900" b="1">
              <a:latin typeface="Times New Roman"/>
              <a:ea typeface="Times New Roman"/>
              <a:cs typeface="Times New Roman"/>
              <a:sym typeface="Times New Roman"/>
            </a:endParaRPr>
          </a:p>
        </p:txBody>
      </p:sp>
      <p:pic>
        <p:nvPicPr>
          <p:cNvPr id="385" name="Google Shape;385;p67"/>
          <p:cNvPicPr preferRelativeResize="0"/>
          <p:nvPr/>
        </p:nvPicPr>
        <p:blipFill>
          <a:blip r:embed="rId4">
            <a:alphaModFix/>
          </a:blip>
          <a:stretch>
            <a:fillRect/>
          </a:stretch>
        </p:blipFill>
        <p:spPr>
          <a:xfrm>
            <a:off x="4487163" y="3775050"/>
            <a:ext cx="3989832" cy="13684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89"/>
        <p:cNvGrpSpPr/>
        <p:nvPr/>
      </p:nvGrpSpPr>
      <p:grpSpPr>
        <a:xfrm>
          <a:off x="0" y="0"/>
          <a:ext cx="0" cy="0"/>
          <a:chOff x="0" y="0"/>
          <a:chExt cx="0" cy="0"/>
        </a:xfrm>
      </p:grpSpPr>
      <p:pic>
        <p:nvPicPr>
          <p:cNvPr id="390" name="Google Shape;390;p68"/>
          <p:cNvPicPr preferRelativeResize="0"/>
          <p:nvPr/>
        </p:nvPicPr>
        <p:blipFill>
          <a:blip r:embed="rId3">
            <a:alphaModFix/>
          </a:blip>
          <a:stretch>
            <a:fillRect/>
          </a:stretch>
        </p:blipFill>
        <p:spPr>
          <a:xfrm>
            <a:off x="811225" y="239425"/>
            <a:ext cx="4819650" cy="3276600"/>
          </a:xfrm>
          <a:prstGeom prst="rect">
            <a:avLst/>
          </a:prstGeom>
          <a:noFill/>
          <a:ln w="9525" cap="flat" cmpd="sng">
            <a:solidFill>
              <a:schemeClr val="dk1"/>
            </a:solidFill>
            <a:prstDash val="solid"/>
            <a:round/>
            <a:headEnd type="none" w="sm" len="sm"/>
            <a:tailEnd type="none" w="sm" len="sm"/>
          </a:ln>
        </p:spPr>
      </p:pic>
      <p:sp>
        <p:nvSpPr>
          <p:cNvPr id="391" name="Google Shape;391;p68"/>
          <p:cNvSpPr txBox="1"/>
          <p:nvPr/>
        </p:nvSpPr>
        <p:spPr>
          <a:xfrm>
            <a:off x="557725" y="3619050"/>
            <a:ext cx="76098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The 25 tutorials start with a short introductory video clip and with additional review slides is all you need to start to code.</a:t>
            </a:r>
            <a:endParaRPr sz="2400" b="1">
              <a:latin typeface="Times New Roman"/>
              <a:ea typeface="Times New Roman"/>
              <a:cs typeface="Times New Roman"/>
              <a:sym typeface="Times New Roman"/>
            </a:endParaRPr>
          </a:p>
        </p:txBody>
      </p:sp>
      <p:sp>
        <p:nvSpPr>
          <p:cNvPr id="392" name="Google Shape;392;p68"/>
          <p:cNvSpPr txBox="1"/>
          <p:nvPr/>
        </p:nvSpPr>
        <p:spPr>
          <a:xfrm>
            <a:off x="5862350" y="260275"/>
            <a:ext cx="27018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Times New Roman"/>
                <a:ea typeface="Times New Roman"/>
                <a:cs typeface="Times New Roman"/>
                <a:sym typeface="Times New Roman"/>
              </a:rPr>
              <a:t>This Tutorial has the video and five interactive slides (five white dots at the top of the image).  </a:t>
            </a:r>
            <a:endParaRPr sz="1900" b="1">
              <a:latin typeface="Times New Roman"/>
              <a:ea typeface="Times New Roman"/>
              <a:cs typeface="Times New Roman"/>
              <a:sym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396"/>
        <p:cNvGrpSpPr/>
        <p:nvPr/>
      </p:nvGrpSpPr>
      <p:grpSpPr>
        <a:xfrm>
          <a:off x="0" y="0"/>
          <a:ext cx="0" cy="0"/>
          <a:chOff x="0" y="0"/>
          <a:chExt cx="0" cy="0"/>
        </a:xfrm>
      </p:grpSpPr>
      <p:pic>
        <p:nvPicPr>
          <p:cNvPr id="397" name="Google Shape;397;p69"/>
          <p:cNvPicPr preferRelativeResize="0"/>
          <p:nvPr/>
        </p:nvPicPr>
        <p:blipFill>
          <a:blip r:embed="rId3">
            <a:alphaModFix/>
          </a:blip>
          <a:stretch>
            <a:fillRect/>
          </a:stretch>
        </p:blipFill>
        <p:spPr>
          <a:xfrm>
            <a:off x="1057125" y="147575"/>
            <a:ext cx="6229350" cy="2876550"/>
          </a:xfrm>
          <a:prstGeom prst="rect">
            <a:avLst/>
          </a:prstGeom>
          <a:noFill/>
          <a:ln w="9525" cap="flat" cmpd="sng">
            <a:solidFill>
              <a:schemeClr val="dk1"/>
            </a:solidFill>
            <a:prstDash val="solid"/>
            <a:round/>
            <a:headEnd type="none" w="sm" len="sm"/>
            <a:tailEnd type="none" w="sm" len="sm"/>
          </a:ln>
        </p:spPr>
      </p:pic>
      <p:sp>
        <p:nvSpPr>
          <p:cNvPr id="398" name="Google Shape;398;p69"/>
          <p:cNvSpPr txBox="1"/>
          <p:nvPr/>
        </p:nvSpPr>
        <p:spPr>
          <a:xfrm>
            <a:off x="161125" y="3024125"/>
            <a:ext cx="86262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Times New Roman"/>
                <a:ea typeface="Times New Roman"/>
                <a:cs typeface="Times New Roman"/>
                <a:sym typeface="Times New Roman"/>
              </a:rPr>
              <a:t>Some Tutorials (9 of them) such as Imagine a World have additional information.  The Educator Guide gives step by step instructions for you to use as a lesson plan.  The Coding cards can easily be printed off (even in B&amp;W - students soon learn the group names of blocks rather than by their colour.  Coding cards can be projected on your computer or on a screen in your classroom.  </a:t>
            </a:r>
            <a:endParaRPr sz="2000" b="1">
              <a:latin typeface="Times New Roman"/>
              <a:ea typeface="Times New Roman"/>
              <a:cs typeface="Times New Roman"/>
              <a:sym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02"/>
        <p:cNvGrpSpPr/>
        <p:nvPr/>
      </p:nvGrpSpPr>
      <p:grpSpPr>
        <a:xfrm>
          <a:off x="0" y="0"/>
          <a:ext cx="0" cy="0"/>
          <a:chOff x="0" y="0"/>
          <a:chExt cx="0" cy="0"/>
        </a:xfrm>
      </p:grpSpPr>
      <p:pic>
        <p:nvPicPr>
          <p:cNvPr id="403" name="Google Shape;403;p70"/>
          <p:cNvPicPr preferRelativeResize="0"/>
          <p:nvPr/>
        </p:nvPicPr>
        <p:blipFill>
          <a:blip r:embed="rId3">
            <a:alphaModFix/>
          </a:blip>
          <a:stretch>
            <a:fillRect/>
          </a:stretch>
        </p:blipFill>
        <p:spPr>
          <a:xfrm>
            <a:off x="325950" y="152400"/>
            <a:ext cx="5972175" cy="4505325"/>
          </a:xfrm>
          <a:prstGeom prst="rect">
            <a:avLst/>
          </a:prstGeom>
          <a:noFill/>
          <a:ln w="9525" cap="flat" cmpd="sng">
            <a:solidFill>
              <a:schemeClr val="dk1"/>
            </a:solidFill>
            <a:prstDash val="solid"/>
            <a:round/>
            <a:headEnd type="none" w="sm" len="sm"/>
            <a:tailEnd type="none" w="sm" len="sm"/>
          </a:ln>
        </p:spPr>
      </p:pic>
      <p:sp>
        <p:nvSpPr>
          <p:cNvPr id="404" name="Google Shape;404;p70"/>
          <p:cNvSpPr txBox="1"/>
          <p:nvPr/>
        </p:nvSpPr>
        <p:spPr>
          <a:xfrm>
            <a:off x="6457250" y="272675"/>
            <a:ext cx="2466300" cy="443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latin typeface="Times New Roman"/>
                <a:ea typeface="Times New Roman"/>
                <a:cs typeface="Times New Roman"/>
                <a:sym typeface="Times New Roman"/>
              </a:rPr>
              <a:t>These 25 tutorials could be 25 lessons with your students.</a:t>
            </a:r>
            <a:endParaRPr sz="2300" b="1">
              <a:latin typeface="Times New Roman"/>
              <a:ea typeface="Times New Roman"/>
              <a:cs typeface="Times New Roman"/>
              <a:sym typeface="Times New Roman"/>
            </a:endParaRPr>
          </a:p>
          <a:p>
            <a:pPr marL="0" lvl="0" indent="0" algn="l" rtl="0">
              <a:spcBef>
                <a:spcPts val="0"/>
              </a:spcBef>
              <a:spcAft>
                <a:spcPts val="0"/>
              </a:spcAft>
              <a:buNone/>
            </a:pPr>
            <a:r>
              <a:rPr lang="en" sz="2300" b="1">
                <a:latin typeface="Times New Roman"/>
                <a:ea typeface="Times New Roman"/>
                <a:cs typeface="Times New Roman"/>
                <a:sym typeface="Times New Roman"/>
              </a:rPr>
              <a:t>Depending on the age of your students, you could assign 2 students per tutorial and have them teach the rest of the class. </a:t>
            </a:r>
            <a:endParaRPr sz="2300" b="1">
              <a:latin typeface="Times New Roman"/>
              <a:ea typeface="Times New Roman"/>
              <a:cs typeface="Times New Roman"/>
              <a:sym typeface="Times New Roman"/>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08"/>
        <p:cNvGrpSpPr/>
        <p:nvPr/>
      </p:nvGrpSpPr>
      <p:grpSpPr>
        <a:xfrm>
          <a:off x="0" y="0"/>
          <a:ext cx="0" cy="0"/>
          <a:chOff x="0" y="0"/>
          <a:chExt cx="0" cy="0"/>
        </a:xfrm>
      </p:grpSpPr>
      <p:pic>
        <p:nvPicPr>
          <p:cNvPr id="409" name="Google Shape;409;p71"/>
          <p:cNvPicPr preferRelativeResize="0"/>
          <p:nvPr/>
        </p:nvPicPr>
        <p:blipFill>
          <a:blip r:embed="rId3">
            <a:alphaModFix/>
          </a:blip>
          <a:stretch>
            <a:fillRect/>
          </a:stretch>
        </p:blipFill>
        <p:spPr>
          <a:xfrm>
            <a:off x="1466175" y="201975"/>
            <a:ext cx="5943600" cy="44767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3"/>
        <p:cNvGrpSpPr/>
        <p:nvPr/>
      </p:nvGrpSpPr>
      <p:grpSpPr>
        <a:xfrm>
          <a:off x="0" y="0"/>
          <a:ext cx="0" cy="0"/>
          <a:chOff x="0" y="0"/>
          <a:chExt cx="0" cy="0"/>
        </a:xfrm>
      </p:grpSpPr>
      <p:sp>
        <p:nvSpPr>
          <p:cNvPr id="84" name="Google Shape;84;p18"/>
          <p:cNvSpPr txBox="1"/>
          <p:nvPr/>
        </p:nvSpPr>
        <p:spPr>
          <a:xfrm>
            <a:off x="630150" y="426150"/>
            <a:ext cx="8046600" cy="387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latin typeface="Times New Roman"/>
                <a:ea typeface="Times New Roman"/>
                <a:cs typeface="Times New Roman"/>
                <a:sym typeface="Times New Roman"/>
              </a:rPr>
              <a:t>TofC - continued</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Scratch Through the Year </a:t>
            </a:r>
            <a:r>
              <a:rPr lang="en" sz="2400" b="1" u="sng">
                <a:solidFill>
                  <a:schemeClr val="hlink"/>
                </a:solidFill>
                <a:latin typeface="Times New Roman"/>
                <a:ea typeface="Times New Roman"/>
                <a:cs typeface="Times New Roman"/>
                <a:sym typeface="Times New Roman"/>
                <a:hlinkClick r:id="rId3" action="ppaction://hlinksldjump"/>
              </a:rPr>
              <a:t>(Slide 98)</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Finding Help: People! </a:t>
            </a:r>
            <a:r>
              <a:rPr lang="en" sz="2400" b="1" u="sng">
                <a:solidFill>
                  <a:schemeClr val="hlink"/>
                </a:solidFill>
                <a:latin typeface="Times New Roman"/>
                <a:ea typeface="Times New Roman"/>
                <a:cs typeface="Times New Roman"/>
                <a:sym typeface="Times New Roman"/>
                <a:hlinkClick r:id="rId4" action="ppaction://hlinksldjump"/>
              </a:rPr>
              <a:t>(Slide 115)</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Finding Help: Lesson Plans </a:t>
            </a:r>
            <a:r>
              <a:rPr lang="en" sz="2400" b="1" u="sng">
                <a:solidFill>
                  <a:schemeClr val="hlink"/>
                </a:solidFill>
                <a:latin typeface="Times New Roman"/>
                <a:ea typeface="Times New Roman"/>
                <a:cs typeface="Times New Roman"/>
                <a:sym typeface="Times New Roman"/>
                <a:hlinkClick r:id="rId5" action="ppaction://hlinksldjump"/>
              </a:rPr>
              <a:t>(Slide 126)</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Finding Help: Videos </a:t>
            </a:r>
            <a:r>
              <a:rPr lang="en" sz="2400" b="1" u="sng">
                <a:solidFill>
                  <a:schemeClr val="hlink"/>
                </a:solidFill>
                <a:latin typeface="Times New Roman"/>
                <a:ea typeface="Times New Roman"/>
                <a:cs typeface="Times New Roman"/>
                <a:sym typeface="Times New Roman"/>
                <a:hlinkClick r:id="rId6" action="ppaction://hlinksldjump"/>
              </a:rPr>
              <a:t>(Slide 137)</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Finding Help: Scratch Wiki &amp; Books </a:t>
            </a:r>
            <a:r>
              <a:rPr lang="en" sz="2400" b="1" u="sng">
                <a:solidFill>
                  <a:schemeClr val="hlink"/>
                </a:solidFill>
                <a:latin typeface="Times New Roman"/>
                <a:ea typeface="Times New Roman"/>
                <a:cs typeface="Times New Roman"/>
                <a:sym typeface="Times New Roman"/>
                <a:hlinkClick r:id="rId7" action="ppaction://hlinksldjump"/>
              </a:rPr>
              <a:t>(Slide 143)</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Finding Help: Blogs &amp; Twitter </a:t>
            </a:r>
            <a:r>
              <a:rPr lang="en" sz="2400" b="1" u="sng">
                <a:solidFill>
                  <a:schemeClr val="hlink"/>
                </a:solidFill>
                <a:latin typeface="Times New Roman"/>
                <a:ea typeface="Times New Roman"/>
                <a:cs typeface="Times New Roman"/>
                <a:sym typeface="Times New Roman"/>
                <a:hlinkClick r:id="rId8" action="ppaction://hlinksldjump"/>
              </a:rPr>
              <a:t>(Slide 161)</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13"/>
        <p:cNvGrpSpPr/>
        <p:nvPr/>
      </p:nvGrpSpPr>
      <p:grpSpPr>
        <a:xfrm>
          <a:off x="0" y="0"/>
          <a:ext cx="0" cy="0"/>
          <a:chOff x="0" y="0"/>
          <a:chExt cx="0" cy="0"/>
        </a:xfrm>
      </p:grpSpPr>
      <p:pic>
        <p:nvPicPr>
          <p:cNvPr id="414" name="Google Shape;414;p72"/>
          <p:cNvPicPr preferRelativeResize="0"/>
          <p:nvPr/>
        </p:nvPicPr>
        <p:blipFill>
          <a:blip r:embed="rId3">
            <a:alphaModFix/>
          </a:blip>
          <a:stretch>
            <a:fillRect/>
          </a:stretch>
        </p:blipFill>
        <p:spPr>
          <a:xfrm>
            <a:off x="1057175" y="325900"/>
            <a:ext cx="5943600" cy="40671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18"/>
        <p:cNvGrpSpPr/>
        <p:nvPr/>
      </p:nvGrpSpPr>
      <p:grpSpPr>
        <a:xfrm>
          <a:off x="0" y="0"/>
          <a:ext cx="0" cy="0"/>
          <a:chOff x="0" y="0"/>
          <a:chExt cx="0" cy="0"/>
        </a:xfrm>
      </p:grpSpPr>
      <p:pic>
        <p:nvPicPr>
          <p:cNvPr id="419" name="Google Shape;419;p73"/>
          <p:cNvPicPr preferRelativeResize="0"/>
          <p:nvPr/>
        </p:nvPicPr>
        <p:blipFill>
          <a:blip r:embed="rId3">
            <a:alphaModFix/>
          </a:blip>
          <a:stretch>
            <a:fillRect/>
          </a:stretch>
        </p:blipFill>
        <p:spPr>
          <a:xfrm>
            <a:off x="1168700" y="519113"/>
            <a:ext cx="5924550" cy="41052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23"/>
        <p:cNvGrpSpPr/>
        <p:nvPr/>
      </p:nvGrpSpPr>
      <p:grpSpPr>
        <a:xfrm>
          <a:off x="0" y="0"/>
          <a:ext cx="0" cy="0"/>
          <a:chOff x="0" y="0"/>
          <a:chExt cx="0" cy="0"/>
        </a:xfrm>
      </p:grpSpPr>
      <p:pic>
        <p:nvPicPr>
          <p:cNvPr id="424" name="Google Shape;424;p74"/>
          <p:cNvPicPr preferRelativeResize="0"/>
          <p:nvPr/>
        </p:nvPicPr>
        <p:blipFill>
          <a:blip r:embed="rId3">
            <a:alphaModFix/>
          </a:blip>
          <a:stretch>
            <a:fillRect/>
          </a:stretch>
        </p:blipFill>
        <p:spPr>
          <a:xfrm>
            <a:off x="1600200" y="127600"/>
            <a:ext cx="5943600" cy="44005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28"/>
        <p:cNvGrpSpPr/>
        <p:nvPr/>
      </p:nvGrpSpPr>
      <p:grpSpPr>
        <a:xfrm>
          <a:off x="0" y="0"/>
          <a:ext cx="0" cy="0"/>
          <a:chOff x="0" y="0"/>
          <a:chExt cx="0" cy="0"/>
        </a:xfrm>
      </p:grpSpPr>
      <p:pic>
        <p:nvPicPr>
          <p:cNvPr id="429" name="Google Shape;429;p75"/>
          <p:cNvPicPr preferRelativeResize="0"/>
          <p:nvPr/>
        </p:nvPicPr>
        <p:blipFill>
          <a:blip r:embed="rId3">
            <a:alphaModFix/>
          </a:blip>
          <a:stretch>
            <a:fillRect/>
          </a:stretch>
        </p:blipFill>
        <p:spPr>
          <a:xfrm>
            <a:off x="152400" y="152400"/>
            <a:ext cx="5972175" cy="4419600"/>
          </a:xfrm>
          <a:prstGeom prst="rect">
            <a:avLst/>
          </a:prstGeom>
          <a:noFill/>
          <a:ln w="9525" cap="flat" cmpd="sng">
            <a:solidFill>
              <a:schemeClr val="dk1"/>
            </a:solidFill>
            <a:prstDash val="solid"/>
            <a:round/>
            <a:headEnd type="none" w="sm" len="sm"/>
            <a:tailEnd type="none" w="sm" len="sm"/>
          </a:ln>
        </p:spPr>
      </p:pic>
      <p:pic>
        <p:nvPicPr>
          <p:cNvPr id="430" name="Google Shape;430;p75"/>
          <p:cNvPicPr preferRelativeResize="0"/>
          <p:nvPr/>
        </p:nvPicPr>
        <p:blipFill>
          <a:blip r:embed="rId4">
            <a:alphaModFix/>
          </a:blip>
          <a:stretch>
            <a:fillRect/>
          </a:stretch>
        </p:blipFill>
        <p:spPr>
          <a:xfrm>
            <a:off x="6276975" y="2470050"/>
            <a:ext cx="2714625" cy="199706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34"/>
        <p:cNvGrpSpPr/>
        <p:nvPr/>
      </p:nvGrpSpPr>
      <p:grpSpPr>
        <a:xfrm>
          <a:off x="0" y="0"/>
          <a:ext cx="0" cy="0"/>
          <a:chOff x="0" y="0"/>
          <a:chExt cx="0" cy="0"/>
        </a:xfrm>
      </p:grpSpPr>
      <p:pic>
        <p:nvPicPr>
          <p:cNvPr id="435" name="Google Shape;435;p76"/>
          <p:cNvPicPr preferRelativeResize="0"/>
          <p:nvPr/>
        </p:nvPicPr>
        <p:blipFill>
          <a:blip r:embed="rId3">
            <a:alphaModFix/>
          </a:blip>
          <a:stretch>
            <a:fillRect/>
          </a:stretch>
        </p:blipFill>
        <p:spPr>
          <a:xfrm>
            <a:off x="384975" y="263950"/>
            <a:ext cx="8067675" cy="2724150"/>
          </a:xfrm>
          <a:prstGeom prst="rect">
            <a:avLst/>
          </a:prstGeom>
          <a:noFill/>
          <a:ln w="9525" cap="flat" cmpd="sng">
            <a:solidFill>
              <a:schemeClr val="dk1"/>
            </a:solidFill>
            <a:prstDash val="solid"/>
            <a:round/>
            <a:headEnd type="none" w="sm" len="sm"/>
            <a:tailEnd type="none" w="sm" len="sm"/>
          </a:ln>
        </p:spPr>
      </p:pic>
      <p:sp>
        <p:nvSpPr>
          <p:cNvPr id="436" name="Google Shape;436;p76"/>
          <p:cNvSpPr txBox="1"/>
          <p:nvPr/>
        </p:nvSpPr>
        <p:spPr>
          <a:xfrm>
            <a:off x="470975" y="3086100"/>
            <a:ext cx="82047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As with the Tutorials, these 24 Starter projects can easily be 24 lessons you use with your students.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a:t>
            </a:r>
            <a:r>
              <a:rPr lang="en" sz="2400" b="1">
                <a:solidFill>
                  <a:schemeClr val="dk1"/>
                </a:solidFill>
                <a:latin typeface="Times New Roman"/>
                <a:ea typeface="Times New Roman"/>
                <a:cs typeface="Times New Roman"/>
                <a:sym typeface="Times New Roman"/>
              </a:rPr>
              <a:t>Try out these starter projects from the Scratch Team. Look inside and remix to make changes and add your ideas.” </a:t>
            </a:r>
            <a:endParaRPr sz="2400" b="1">
              <a:solidFill>
                <a:schemeClr val="dk1"/>
              </a:solidFill>
              <a:latin typeface="Times New Roman"/>
              <a:ea typeface="Times New Roman"/>
              <a:cs typeface="Times New Roman"/>
              <a:sym typeface="Times New Roman"/>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40"/>
        <p:cNvGrpSpPr/>
        <p:nvPr/>
      </p:nvGrpSpPr>
      <p:grpSpPr>
        <a:xfrm>
          <a:off x="0" y="0"/>
          <a:ext cx="0" cy="0"/>
          <a:chOff x="0" y="0"/>
          <a:chExt cx="0" cy="0"/>
        </a:xfrm>
      </p:grpSpPr>
      <p:pic>
        <p:nvPicPr>
          <p:cNvPr id="441" name="Google Shape;441;p77"/>
          <p:cNvPicPr preferRelativeResize="0"/>
          <p:nvPr/>
        </p:nvPicPr>
        <p:blipFill>
          <a:blip r:embed="rId3">
            <a:alphaModFix/>
          </a:blip>
          <a:stretch>
            <a:fillRect/>
          </a:stretch>
        </p:blipFill>
        <p:spPr>
          <a:xfrm>
            <a:off x="1514475" y="197800"/>
            <a:ext cx="6322975" cy="43384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45"/>
        <p:cNvGrpSpPr/>
        <p:nvPr/>
      </p:nvGrpSpPr>
      <p:grpSpPr>
        <a:xfrm>
          <a:off x="0" y="0"/>
          <a:ext cx="0" cy="0"/>
          <a:chOff x="0" y="0"/>
          <a:chExt cx="0" cy="0"/>
        </a:xfrm>
      </p:grpSpPr>
      <p:pic>
        <p:nvPicPr>
          <p:cNvPr id="446" name="Google Shape;446;p78"/>
          <p:cNvPicPr preferRelativeResize="0"/>
          <p:nvPr/>
        </p:nvPicPr>
        <p:blipFill>
          <a:blip r:embed="rId3">
            <a:alphaModFix/>
          </a:blip>
          <a:stretch>
            <a:fillRect/>
          </a:stretch>
        </p:blipFill>
        <p:spPr>
          <a:xfrm>
            <a:off x="152400" y="152400"/>
            <a:ext cx="8372475" cy="1933575"/>
          </a:xfrm>
          <a:prstGeom prst="rect">
            <a:avLst/>
          </a:prstGeom>
          <a:noFill/>
          <a:ln w="9525" cap="flat" cmpd="sng">
            <a:solidFill>
              <a:schemeClr val="dk1"/>
            </a:solidFill>
            <a:prstDash val="solid"/>
            <a:round/>
            <a:headEnd type="none" w="sm" len="sm"/>
            <a:tailEnd type="none" w="sm" len="sm"/>
          </a:ln>
        </p:spPr>
      </p:pic>
      <p:pic>
        <p:nvPicPr>
          <p:cNvPr id="447" name="Google Shape;447;p78"/>
          <p:cNvPicPr preferRelativeResize="0"/>
          <p:nvPr/>
        </p:nvPicPr>
        <p:blipFill>
          <a:blip r:embed="rId4">
            <a:alphaModFix/>
          </a:blip>
          <a:stretch>
            <a:fillRect/>
          </a:stretch>
        </p:blipFill>
        <p:spPr>
          <a:xfrm>
            <a:off x="138113" y="2374700"/>
            <a:ext cx="8401050" cy="18764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51"/>
        <p:cNvGrpSpPr/>
        <p:nvPr/>
      </p:nvGrpSpPr>
      <p:grpSpPr>
        <a:xfrm>
          <a:off x="0" y="0"/>
          <a:ext cx="0" cy="0"/>
          <a:chOff x="0" y="0"/>
          <a:chExt cx="0" cy="0"/>
        </a:xfrm>
      </p:grpSpPr>
      <p:pic>
        <p:nvPicPr>
          <p:cNvPr id="452" name="Google Shape;452;p79"/>
          <p:cNvPicPr preferRelativeResize="0"/>
          <p:nvPr/>
        </p:nvPicPr>
        <p:blipFill>
          <a:blip r:embed="rId3">
            <a:alphaModFix/>
          </a:blip>
          <a:stretch>
            <a:fillRect/>
          </a:stretch>
        </p:blipFill>
        <p:spPr>
          <a:xfrm>
            <a:off x="152400" y="152400"/>
            <a:ext cx="8467725" cy="1952625"/>
          </a:xfrm>
          <a:prstGeom prst="rect">
            <a:avLst/>
          </a:prstGeom>
          <a:noFill/>
          <a:ln w="9525" cap="flat" cmpd="sng">
            <a:solidFill>
              <a:schemeClr val="dk1"/>
            </a:solidFill>
            <a:prstDash val="solid"/>
            <a:round/>
            <a:headEnd type="none" w="sm" len="sm"/>
            <a:tailEnd type="none" w="sm" len="sm"/>
          </a:ln>
        </p:spPr>
      </p:pic>
      <p:pic>
        <p:nvPicPr>
          <p:cNvPr id="453" name="Google Shape;453;p79"/>
          <p:cNvPicPr preferRelativeResize="0"/>
          <p:nvPr/>
        </p:nvPicPr>
        <p:blipFill>
          <a:blip r:embed="rId4">
            <a:alphaModFix/>
          </a:blip>
          <a:stretch>
            <a:fillRect/>
          </a:stretch>
        </p:blipFill>
        <p:spPr>
          <a:xfrm>
            <a:off x="226775" y="2571750"/>
            <a:ext cx="8448675" cy="19621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57"/>
        <p:cNvGrpSpPr/>
        <p:nvPr/>
      </p:nvGrpSpPr>
      <p:grpSpPr>
        <a:xfrm>
          <a:off x="0" y="0"/>
          <a:ext cx="0" cy="0"/>
          <a:chOff x="0" y="0"/>
          <a:chExt cx="0" cy="0"/>
        </a:xfrm>
      </p:grpSpPr>
      <p:pic>
        <p:nvPicPr>
          <p:cNvPr id="458" name="Google Shape;458;p80"/>
          <p:cNvPicPr preferRelativeResize="0"/>
          <p:nvPr/>
        </p:nvPicPr>
        <p:blipFill>
          <a:blip r:embed="rId3">
            <a:alphaModFix/>
          </a:blip>
          <a:stretch>
            <a:fillRect/>
          </a:stretch>
        </p:blipFill>
        <p:spPr>
          <a:xfrm>
            <a:off x="152400" y="152400"/>
            <a:ext cx="8496300" cy="1924050"/>
          </a:xfrm>
          <a:prstGeom prst="rect">
            <a:avLst/>
          </a:prstGeom>
          <a:noFill/>
          <a:ln w="9525" cap="flat" cmpd="sng">
            <a:solidFill>
              <a:schemeClr val="dk1"/>
            </a:solidFill>
            <a:prstDash val="solid"/>
            <a:round/>
            <a:headEnd type="none" w="sm" len="sm"/>
            <a:tailEnd type="none" w="sm" len="sm"/>
          </a:ln>
        </p:spPr>
      </p:pic>
      <p:pic>
        <p:nvPicPr>
          <p:cNvPr id="459" name="Google Shape;459;p80"/>
          <p:cNvPicPr preferRelativeResize="0"/>
          <p:nvPr/>
        </p:nvPicPr>
        <p:blipFill>
          <a:blip r:embed="rId4">
            <a:alphaModFix/>
          </a:blip>
          <a:stretch>
            <a:fillRect/>
          </a:stretch>
        </p:blipFill>
        <p:spPr>
          <a:xfrm>
            <a:off x="152400" y="2513900"/>
            <a:ext cx="8458200" cy="19907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63"/>
        <p:cNvGrpSpPr/>
        <p:nvPr/>
      </p:nvGrpSpPr>
      <p:grpSpPr>
        <a:xfrm>
          <a:off x="0" y="0"/>
          <a:ext cx="0" cy="0"/>
          <a:chOff x="0" y="0"/>
          <a:chExt cx="0" cy="0"/>
        </a:xfrm>
      </p:grpSpPr>
      <p:sp>
        <p:nvSpPr>
          <p:cNvPr id="464" name="Google Shape;464;p81"/>
          <p:cNvSpPr txBox="1"/>
          <p:nvPr/>
        </p:nvSpPr>
        <p:spPr>
          <a:xfrm>
            <a:off x="706450" y="644475"/>
            <a:ext cx="72876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b="1">
                <a:latin typeface="Times New Roman"/>
                <a:ea typeface="Times New Roman"/>
                <a:cs typeface="Times New Roman"/>
                <a:sym typeface="Times New Roman"/>
              </a:rPr>
              <a:t>Ready made Activities</a:t>
            </a:r>
            <a:endParaRPr sz="3100" b="1">
              <a:latin typeface="Times New Roman"/>
              <a:ea typeface="Times New Roman"/>
              <a:cs typeface="Times New Roman"/>
              <a:sym typeface="Times New Roman"/>
            </a:endParaRPr>
          </a:p>
          <a:p>
            <a:pPr marL="0" lvl="0" indent="0" algn="l" rtl="0">
              <a:spcBef>
                <a:spcPts val="0"/>
              </a:spcBef>
              <a:spcAft>
                <a:spcPts val="0"/>
              </a:spcAft>
              <a:buNone/>
            </a:pPr>
            <a:r>
              <a:rPr lang="en" sz="3100" b="1">
                <a:latin typeface="Times New Roman"/>
                <a:ea typeface="Times New Roman"/>
                <a:cs typeface="Times New Roman"/>
                <a:sym typeface="Times New Roman"/>
              </a:rPr>
              <a:t>https://scratch.mit.edu/ideas</a:t>
            </a:r>
            <a:endParaRPr sz="3100" b="1">
              <a:latin typeface="Times New Roman"/>
              <a:ea typeface="Times New Roman"/>
              <a:cs typeface="Times New Roman"/>
              <a:sym typeface="Times New Roman"/>
            </a:endParaRPr>
          </a:p>
          <a:p>
            <a:pPr marL="0" lvl="0" indent="0" algn="l" rtl="0">
              <a:spcBef>
                <a:spcPts val="0"/>
              </a:spcBef>
              <a:spcAft>
                <a:spcPts val="0"/>
              </a:spcAft>
              <a:buNone/>
            </a:pPr>
            <a:endParaRPr/>
          </a:p>
        </p:txBody>
      </p:sp>
      <p:pic>
        <p:nvPicPr>
          <p:cNvPr id="465" name="Google Shape;465;p81"/>
          <p:cNvPicPr preferRelativeResize="0"/>
          <p:nvPr/>
        </p:nvPicPr>
        <p:blipFill>
          <a:blip r:embed="rId3">
            <a:alphaModFix/>
          </a:blip>
          <a:stretch>
            <a:fillRect/>
          </a:stretch>
        </p:blipFill>
        <p:spPr>
          <a:xfrm>
            <a:off x="140000" y="1920625"/>
            <a:ext cx="4581525" cy="1962150"/>
          </a:xfrm>
          <a:prstGeom prst="rect">
            <a:avLst/>
          </a:prstGeom>
          <a:noFill/>
          <a:ln w="9525" cap="flat" cmpd="sng">
            <a:solidFill>
              <a:schemeClr val="dk2"/>
            </a:solidFill>
            <a:prstDash val="solid"/>
            <a:round/>
            <a:headEnd type="none" w="sm" len="sm"/>
            <a:tailEnd type="none" w="sm" len="sm"/>
          </a:ln>
        </p:spPr>
      </p:pic>
      <p:pic>
        <p:nvPicPr>
          <p:cNvPr id="466" name="Google Shape;466;p81"/>
          <p:cNvPicPr preferRelativeResize="0"/>
          <p:nvPr/>
        </p:nvPicPr>
        <p:blipFill>
          <a:blip r:embed="rId4">
            <a:alphaModFix/>
          </a:blip>
          <a:stretch>
            <a:fillRect/>
          </a:stretch>
        </p:blipFill>
        <p:spPr>
          <a:xfrm>
            <a:off x="4849150" y="2063763"/>
            <a:ext cx="4067175" cy="1676400"/>
          </a:xfrm>
          <a:prstGeom prst="rect">
            <a:avLst/>
          </a:prstGeom>
          <a:noFill/>
          <a:ln w="9525" cap="flat" cmpd="sng">
            <a:solidFill>
              <a:schemeClr val="dk2"/>
            </a:solidFill>
            <a:prstDash val="solid"/>
            <a:round/>
            <a:headEnd type="none" w="sm" len="sm"/>
            <a:tailEnd type="none" w="sm" len="sm"/>
          </a:ln>
        </p:spPr>
      </p:pic>
      <p:sp>
        <p:nvSpPr>
          <p:cNvPr id="467" name="Google Shape;467;p81"/>
          <p:cNvSpPr txBox="1"/>
          <p:nvPr/>
        </p:nvSpPr>
        <p:spPr>
          <a:xfrm>
            <a:off x="347025" y="3804950"/>
            <a:ext cx="8266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u="sng">
                <a:solidFill>
                  <a:schemeClr val="hlink"/>
                </a:solidFill>
                <a:latin typeface="Times New Roman"/>
                <a:ea typeface="Times New Roman"/>
                <a:cs typeface="Times New Roman"/>
                <a:sym typeface="Times New Roman"/>
                <a:hlinkClick r:id="rId5"/>
              </a:rPr>
              <a:t>https://resources.scratch.mit.edu/www/cards/en/scratch-cards-all.pdf</a:t>
            </a:r>
            <a:r>
              <a:rPr lang="en" sz="2100" b="1">
                <a:latin typeface="Times New Roman"/>
                <a:ea typeface="Times New Roman"/>
                <a:cs typeface="Times New Roman"/>
                <a:sym typeface="Times New Roman"/>
              </a:rPr>
              <a:t> </a:t>
            </a:r>
            <a:endParaRPr sz="2100" b="1">
              <a:latin typeface="Times New Roman"/>
              <a:ea typeface="Times New Roman"/>
              <a:cs typeface="Times New Roman"/>
              <a:sym typeface="Times New Roman"/>
            </a:endParaRPr>
          </a:p>
        </p:txBody>
      </p:sp>
      <p:sp>
        <p:nvSpPr>
          <p:cNvPr id="468" name="Google Shape;468;p81"/>
          <p:cNvSpPr txBox="1"/>
          <p:nvPr/>
        </p:nvSpPr>
        <p:spPr>
          <a:xfrm>
            <a:off x="347025" y="4610550"/>
            <a:ext cx="672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Note: made for Scratch 2.0 version but still very easy to use with 3.0</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88"/>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72"/>
        <p:cNvGrpSpPr/>
        <p:nvPr/>
      </p:nvGrpSpPr>
      <p:grpSpPr>
        <a:xfrm>
          <a:off x="0" y="0"/>
          <a:ext cx="0" cy="0"/>
          <a:chOff x="0" y="0"/>
          <a:chExt cx="0" cy="0"/>
        </a:xfrm>
      </p:grpSpPr>
      <p:pic>
        <p:nvPicPr>
          <p:cNvPr id="473" name="Google Shape;473;p82"/>
          <p:cNvPicPr preferRelativeResize="0"/>
          <p:nvPr/>
        </p:nvPicPr>
        <p:blipFill>
          <a:blip r:embed="rId3">
            <a:alphaModFix/>
          </a:blip>
          <a:stretch>
            <a:fillRect/>
          </a:stretch>
        </p:blipFill>
        <p:spPr>
          <a:xfrm>
            <a:off x="152400" y="152400"/>
            <a:ext cx="3618721" cy="4838700"/>
          </a:xfrm>
          <a:prstGeom prst="rect">
            <a:avLst/>
          </a:prstGeom>
          <a:noFill/>
          <a:ln w="9525" cap="flat" cmpd="sng">
            <a:solidFill>
              <a:schemeClr val="dk2"/>
            </a:solidFill>
            <a:prstDash val="solid"/>
            <a:round/>
            <a:headEnd type="none" w="sm" len="sm"/>
            <a:tailEnd type="none" w="sm" len="sm"/>
          </a:ln>
        </p:spPr>
      </p:pic>
      <p:sp>
        <p:nvSpPr>
          <p:cNvPr id="474" name="Google Shape;474;p82"/>
          <p:cNvSpPr txBox="1"/>
          <p:nvPr/>
        </p:nvSpPr>
        <p:spPr>
          <a:xfrm>
            <a:off x="4164375" y="247875"/>
            <a:ext cx="44124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Times New Roman"/>
                <a:ea typeface="Times New Roman"/>
                <a:cs typeface="Times New Roman"/>
                <a:sym typeface="Times New Roman"/>
              </a:rPr>
              <a:t>Limited number of instructions on each card.  Can be projected on a screen for whole class group.  </a:t>
            </a:r>
            <a:endParaRPr sz="2700" b="1">
              <a:latin typeface="Times New Roman"/>
              <a:ea typeface="Times New Roman"/>
              <a:cs typeface="Times New Roman"/>
              <a:sym typeface="Times New Roman"/>
            </a:endParaRPr>
          </a:p>
          <a:p>
            <a:pPr marL="0" lvl="0" indent="0" algn="l" rtl="0">
              <a:spcBef>
                <a:spcPts val="0"/>
              </a:spcBef>
              <a:spcAft>
                <a:spcPts val="0"/>
              </a:spcAft>
              <a:buNone/>
            </a:pPr>
            <a:r>
              <a:rPr lang="en" sz="2700" b="1">
                <a:latin typeface="Times New Roman"/>
                <a:ea typeface="Times New Roman"/>
                <a:cs typeface="Times New Roman"/>
                <a:sym typeface="Times New Roman"/>
              </a:rPr>
              <a:t>Were originally made for Scratch 2.0 but no significant changes to use with 3.0 because they are used to start beginners to learn to code. </a:t>
            </a:r>
            <a:endParaRPr sz="2700" b="1">
              <a:latin typeface="Times New Roman"/>
              <a:ea typeface="Times New Roman"/>
              <a:cs typeface="Times New Roman"/>
              <a:sym typeface="Times New Roman"/>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78"/>
        <p:cNvGrpSpPr/>
        <p:nvPr/>
      </p:nvGrpSpPr>
      <p:grpSpPr>
        <a:xfrm>
          <a:off x="0" y="0"/>
          <a:ext cx="0" cy="0"/>
          <a:chOff x="0" y="0"/>
          <a:chExt cx="0" cy="0"/>
        </a:xfrm>
      </p:grpSpPr>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82"/>
        <p:cNvGrpSpPr/>
        <p:nvPr/>
      </p:nvGrpSpPr>
      <p:grpSpPr>
        <a:xfrm>
          <a:off x="0" y="0"/>
          <a:ext cx="0" cy="0"/>
          <a:chOff x="0" y="0"/>
          <a:chExt cx="0" cy="0"/>
        </a:xfrm>
      </p:grpSpPr>
      <p:sp>
        <p:nvSpPr>
          <p:cNvPr id="483" name="Google Shape;483;p84"/>
          <p:cNvSpPr txBox="1"/>
          <p:nvPr/>
        </p:nvSpPr>
        <p:spPr>
          <a:xfrm>
            <a:off x="715400" y="962100"/>
            <a:ext cx="7450200" cy="295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b="1">
                <a:solidFill>
                  <a:schemeClr val="accent1"/>
                </a:solidFill>
                <a:latin typeface="Times New Roman"/>
                <a:ea typeface="Times New Roman"/>
                <a:cs typeface="Times New Roman"/>
                <a:sym typeface="Times New Roman"/>
              </a:rPr>
              <a:t>The Role of a Classroom Teacher </a:t>
            </a:r>
            <a:endParaRPr sz="6000" b="1">
              <a:solidFill>
                <a:schemeClr val="accent1"/>
              </a:solidFill>
              <a:latin typeface="Times New Roman"/>
              <a:ea typeface="Times New Roman"/>
              <a:cs typeface="Times New Roman"/>
              <a:sym typeface="Times New Roman"/>
            </a:endParaRPr>
          </a:p>
          <a:p>
            <a:pPr marL="0" lvl="0" indent="0" algn="ctr" rtl="0">
              <a:spcBef>
                <a:spcPts val="0"/>
              </a:spcBef>
              <a:spcAft>
                <a:spcPts val="0"/>
              </a:spcAft>
              <a:buNone/>
            </a:pPr>
            <a:r>
              <a:rPr lang="en" sz="6000" b="1">
                <a:solidFill>
                  <a:schemeClr val="accent1"/>
                </a:solidFill>
                <a:latin typeface="Times New Roman"/>
                <a:ea typeface="Times New Roman"/>
                <a:cs typeface="Times New Roman"/>
                <a:sym typeface="Times New Roman"/>
              </a:rPr>
              <a:t>for Coding</a:t>
            </a:r>
            <a:endParaRPr sz="6000" b="1">
              <a:solidFill>
                <a:schemeClr val="accent1"/>
              </a:solidFill>
              <a:latin typeface="Times New Roman"/>
              <a:ea typeface="Times New Roman"/>
              <a:cs typeface="Times New Roman"/>
              <a:sym typeface="Times New Roman"/>
            </a:endParaRPr>
          </a:p>
        </p:txBody>
      </p:sp>
      <p:sp>
        <p:nvSpPr>
          <p:cNvPr id="484" name="Google Shape;484;p84"/>
          <p:cNvSpPr txBox="1"/>
          <p:nvPr/>
        </p:nvSpPr>
        <p:spPr>
          <a:xfrm>
            <a:off x="7183125" y="4202250"/>
            <a:ext cx="15357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chemeClr val="hlink"/>
                </a:solidFill>
                <a:latin typeface="Times New Roman"/>
                <a:ea typeface="Times New Roman"/>
                <a:cs typeface="Times New Roman"/>
                <a:sym typeface="Times New Roman"/>
                <a:hlinkClick r:id="rId3" action="ppaction://hlinksldjump"/>
              </a:rPr>
              <a:t>TofC Back</a:t>
            </a:r>
            <a:endParaRPr b="1">
              <a:latin typeface="Times New Roman"/>
              <a:ea typeface="Times New Roman"/>
              <a:cs typeface="Times New Roman"/>
              <a:sym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88"/>
        <p:cNvGrpSpPr/>
        <p:nvPr/>
      </p:nvGrpSpPr>
      <p:grpSpPr>
        <a:xfrm>
          <a:off x="0" y="0"/>
          <a:ext cx="0" cy="0"/>
          <a:chOff x="0" y="0"/>
          <a:chExt cx="0" cy="0"/>
        </a:xfrm>
      </p:grpSpPr>
      <p:sp>
        <p:nvSpPr>
          <p:cNvPr id="489" name="Google Shape;489;p85"/>
          <p:cNvSpPr txBox="1"/>
          <p:nvPr/>
        </p:nvSpPr>
        <p:spPr>
          <a:xfrm>
            <a:off x="468700" y="382375"/>
            <a:ext cx="80916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Scratch events encourage sharing and to learn by looking at the projects of others.  This apprentice style of learning is effective for coders of all ages, so what role does a classroom teacher play?  Are we needed at all?</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How do we teach our students to “solve problems and create computational representations of mathematical situations using coding  concepts and skills” (Ontario Math Curriculum 2020, Algebra Overall Expectation C3)</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ctr" rtl="0">
              <a:spcBef>
                <a:spcPts val="0"/>
              </a:spcBef>
              <a:spcAft>
                <a:spcPts val="0"/>
              </a:spcAft>
              <a:buNone/>
            </a:pPr>
            <a:r>
              <a:rPr lang="en" sz="2400" b="1">
                <a:latin typeface="Times New Roman"/>
                <a:ea typeface="Times New Roman"/>
                <a:cs typeface="Times New Roman"/>
                <a:sym typeface="Times New Roman"/>
              </a:rPr>
              <a:t>We make visible the thinking required to “solve problems” in other words, we think aloud.  </a:t>
            </a:r>
            <a:endParaRPr sz="2400" b="1">
              <a:latin typeface="Times New Roman"/>
              <a:ea typeface="Times New Roman"/>
              <a:cs typeface="Times New Roman"/>
              <a:sym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93"/>
        <p:cNvGrpSpPr/>
        <p:nvPr/>
      </p:nvGrpSpPr>
      <p:grpSpPr>
        <a:xfrm>
          <a:off x="0" y="0"/>
          <a:ext cx="0" cy="0"/>
          <a:chOff x="0" y="0"/>
          <a:chExt cx="0" cy="0"/>
        </a:xfrm>
      </p:grpSpPr>
      <p:sp>
        <p:nvSpPr>
          <p:cNvPr id="494" name="Google Shape;494;p86"/>
          <p:cNvSpPr txBox="1"/>
          <p:nvPr/>
        </p:nvSpPr>
        <p:spPr>
          <a:xfrm>
            <a:off x="690725" y="690725"/>
            <a:ext cx="75489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There is a classic lesson with the teacher standing at the front of the room with a bag of bread, a knife, and a jar of peanut butter.  Students tell the teacher the directions to make a peanut butter sandwich.  The results, as you might know are hilarious, but also frustrating.</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It is the same way with teaching our students computational thinking through the use of coding.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The use of pseudo coding or pathways or flow charts is one way to develop the skills to code successfully to fulfill expectation C3.  Here is an example:</a:t>
            </a:r>
            <a:endParaRPr sz="2400" b="1">
              <a:latin typeface="Times New Roman"/>
              <a:ea typeface="Times New Roman"/>
              <a:cs typeface="Times New Roman"/>
              <a:sym typeface="Times New Roman"/>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498"/>
        <p:cNvGrpSpPr/>
        <p:nvPr/>
      </p:nvGrpSpPr>
      <p:grpSpPr>
        <a:xfrm>
          <a:off x="0" y="0"/>
          <a:ext cx="0" cy="0"/>
          <a:chOff x="0" y="0"/>
          <a:chExt cx="0" cy="0"/>
        </a:xfrm>
      </p:grpSpPr>
      <p:pic>
        <p:nvPicPr>
          <p:cNvPr id="499" name="Google Shape;499;p87"/>
          <p:cNvPicPr preferRelativeResize="0"/>
          <p:nvPr/>
        </p:nvPicPr>
        <p:blipFill>
          <a:blip r:embed="rId3">
            <a:alphaModFix/>
          </a:blip>
          <a:stretch>
            <a:fillRect/>
          </a:stretch>
        </p:blipFill>
        <p:spPr>
          <a:xfrm>
            <a:off x="140075" y="59375"/>
            <a:ext cx="4829359" cy="4838700"/>
          </a:xfrm>
          <a:prstGeom prst="rect">
            <a:avLst/>
          </a:prstGeom>
          <a:noFill/>
          <a:ln w="9525" cap="flat" cmpd="sng">
            <a:solidFill>
              <a:schemeClr val="dk1"/>
            </a:solidFill>
            <a:prstDash val="solid"/>
            <a:round/>
            <a:headEnd type="none" w="sm" len="sm"/>
            <a:tailEnd type="none" w="sm" len="sm"/>
          </a:ln>
        </p:spPr>
      </p:pic>
      <p:sp>
        <p:nvSpPr>
          <p:cNvPr id="500" name="Google Shape;500;p87"/>
          <p:cNvSpPr txBox="1"/>
          <p:nvPr/>
        </p:nvSpPr>
        <p:spPr>
          <a:xfrm>
            <a:off x="5131175" y="308375"/>
            <a:ext cx="3503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a:latin typeface="Times New Roman"/>
              <a:ea typeface="Times New Roman"/>
              <a:cs typeface="Times New Roman"/>
              <a:sym typeface="Times New Roman"/>
            </a:endParaRPr>
          </a:p>
        </p:txBody>
      </p:sp>
      <p:pic>
        <p:nvPicPr>
          <p:cNvPr id="501" name="Google Shape;501;p87"/>
          <p:cNvPicPr preferRelativeResize="0"/>
          <p:nvPr/>
        </p:nvPicPr>
        <p:blipFill>
          <a:blip r:embed="rId4">
            <a:alphaModFix/>
          </a:blip>
          <a:stretch>
            <a:fillRect/>
          </a:stretch>
        </p:blipFill>
        <p:spPr>
          <a:xfrm>
            <a:off x="4455784" y="1847125"/>
            <a:ext cx="3514725" cy="2828925"/>
          </a:xfrm>
          <a:prstGeom prst="rect">
            <a:avLst/>
          </a:prstGeom>
          <a:noFill/>
          <a:ln w="9525" cap="flat" cmpd="sng">
            <a:solidFill>
              <a:schemeClr val="dk1"/>
            </a:solidFill>
            <a:prstDash val="solid"/>
            <a:round/>
            <a:headEnd type="none" w="sm" len="sm"/>
            <a:tailEnd type="none" w="sm" len="sm"/>
          </a:ln>
        </p:spPr>
      </p:pic>
      <p:sp>
        <p:nvSpPr>
          <p:cNvPr id="502" name="Google Shape;502;p87"/>
          <p:cNvSpPr txBox="1"/>
          <p:nvPr/>
        </p:nvSpPr>
        <p:spPr>
          <a:xfrm>
            <a:off x="5155825" y="345375"/>
            <a:ext cx="3231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What they expect and what teacher draws!!</a:t>
            </a:r>
            <a:endParaRPr sz="2400" b="1">
              <a:latin typeface="Times New Roman"/>
              <a:ea typeface="Times New Roman"/>
              <a:cs typeface="Times New Roman"/>
              <a:sym typeface="Times New Roman"/>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06"/>
        <p:cNvGrpSpPr/>
        <p:nvPr/>
      </p:nvGrpSpPr>
      <p:grpSpPr>
        <a:xfrm>
          <a:off x="0" y="0"/>
          <a:ext cx="0" cy="0"/>
          <a:chOff x="0" y="0"/>
          <a:chExt cx="0" cy="0"/>
        </a:xfrm>
      </p:grpSpPr>
      <p:sp>
        <p:nvSpPr>
          <p:cNvPr id="507" name="Google Shape;507;p88"/>
          <p:cNvSpPr txBox="1"/>
          <p:nvPr/>
        </p:nvSpPr>
        <p:spPr>
          <a:xfrm>
            <a:off x="382375" y="382375"/>
            <a:ext cx="82149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Students probably can easily pull over the blocks to make a square after seeing you model it.  Scratch blocks with the coding embedded within makes it easy.  </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As students code more and more intricate projects, things don’t always go as the coder expects.  Unexpected situations arise or the coding stack does not complete the actions.  </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2400" b="1">
                <a:solidFill>
                  <a:schemeClr val="dk1"/>
                </a:solidFill>
                <a:latin typeface="Times New Roman"/>
                <a:ea typeface="Times New Roman"/>
                <a:cs typeface="Times New Roman"/>
                <a:sym typeface="Times New Roman"/>
              </a:rPr>
              <a:t>We want students to persevere and debug where needed, but we also want them to fix problems before they happen because they can predict the results of actions taken. </a:t>
            </a:r>
            <a:endParaRPr sz="24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11"/>
        <p:cNvGrpSpPr/>
        <p:nvPr/>
      </p:nvGrpSpPr>
      <p:grpSpPr>
        <a:xfrm>
          <a:off x="0" y="0"/>
          <a:ext cx="0" cy="0"/>
          <a:chOff x="0" y="0"/>
          <a:chExt cx="0" cy="0"/>
        </a:xfrm>
      </p:grpSpPr>
      <p:pic>
        <p:nvPicPr>
          <p:cNvPr id="512" name="Google Shape;512;p89"/>
          <p:cNvPicPr preferRelativeResize="0"/>
          <p:nvPr/>
        </p:nvPicPr>
        <p:blipFill>
          <a:blip r:embed="rId3">
            <a:alphaModFix/>
          </a:blip>
          <a:stretch>
            <a:fillRect/>
          </a:stretch>
        </p:blipFill>
        <p:spPr>
          <a:xfrm>
            <a:off x="448425" y="338125"/>
            <a:ext cx="5915025" cy="4467225"/>
          </a:xfrm>
          <a:prstGeom prst="rect">
            <a:avLst/>
          </a:prstGeom>
          <a:noFill/>
          <a:ln>
            <a:noFill/>
          </a:ln>
        </p:spPr>
      </p:pic>
      <p:sp>
        <p:nvSpPr>
          <p:cNvPr id="513" name="Google Shape;513;p89"/>
          <p:cNvSpPr txBox="1"/>
          <p:nvPr/>
        </p:nvSpPr>
        <p:spPr>
          <a:xfrm>
            <a:off x="6363450" y="468700"/>
            <a:ext cx="24066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As students learn to write pseudo code they are learning computational thinking. While this is a simple example, the ability to plan out the actions needed is a 21st century skill. </a:t>
            </a:r>
            <a:endParaRPr sz="2400" b="1">
              <a:latin typeface="Times New Roman"/>
              <a:ea typeface="Times New Roman"/>
              <a:cs typeface="Times New Roman"/>
              <a:sym typeface="Times New Roman"/>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17"/>
        <p:cNvGrpSpPr/>
        <p:nvPr/>
      </p:nvGrpSpPr>
      <p:grpSpPr>
        <a:xfrm>
          <a:off x="0" y="0"/>
          <a:ext cx="0" cy="0"/>
          <a:chOff x="0" y="0"/>
          <a:chExt cx="0" cy="0"/>
        </a:xfrm>
      </p:grpSpPr>
      <p:pic>
        <p:nvPicPr>
          <p:cNvPr id="518" name="Google Shape;518;p90"/>
          <p:cNvPicPr preferRelativeResize="0"/>
          <p:nvPr/>
        </p:nvPicPr>
        <p:blipFill>
          <a:blip r:embed="rId3">
            <a:alphaModFix/>
          </a:blip>
          <a:stretch>
            <a:fillRect/>
          </a:stretch>
        </p:blipFill>
        <p:spPr>
          <a:xfrm>
            <a:off x="386775" y="312750"/>
            <a:ext cx="5676900" cy="4410075"/>
          </a:xfrm>
          <a:prstGeom prst="rect">
            <a:avLst/>
          </a:prstGeom>
          <a:noFill/>
          <a:ln w="9525" cap="flat" cmpd="sng">
            <a:solidFill>
              <a:schemeClr val="dk1"/>
            </a:solidFill>
            <a:prstDash val="solid"/>
            <a:round/>
            <a:headEnd type="none" w="sm" len="sm"/>
            <a:tailEnd type="none" w="sm" len="sm"/>
          </a:ln>
        </p:spPr>
      </p:pic>
      <p:sp>
        <p:nvSpPr>
          <p:cNvPr id="519" name="Google Shape;519;p90"/>
          <p:cNvSpPr txBox="1"/>
          <p:nvPr/>
        </p:nvSpPr>
        <p:spPr>
          <a:xfrm>
            <a:off x="6167275" y="333025"/>
            <a:ext cx="27750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Once they learn the fundamentals of the actions of different groups of blocks and make simple projects, then start to model and refine your students ability to “write” code with words or draw flowcharts.</a:t>
            </a:r>
            <a:endParaRPr sz="2400" b="1">
              <a:latin typeface="Times New Roman"/>
              <a:ea typeface="Times New Roman"/>
              <a:cs typeface="Times New Roman"/>
              <a:sym typeface="Times New Roman"/>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23"/>
        <p:cNvGrpSpPr/>
        <p:nvPr/>
      </p:nvGrpSpPr>
      <p:grpSpPr>
        <a:xfrm>
          <a:off x="0" y="0"/>
          <a:ext cx="0" cy="0"/>
          <a:chOff x="0" y="0"/>
          <a:chExt cx="0" cy="0"/>
        </a:xfrm>
      </p:grpSpPr>
      <p:pic>
        <p:nvPicPr>
          <p:cNvPr id="524" name="Google Shape;524;p91"/>
          <p:cNvPicPr preferRelativeResize="0"/>
          <p:nvPr/>
        </p:nvPicPr>
        <p:blipFill>
          <a:blip r:embed="rId3">
            <a:alphaModFix/>
          </a:blip>
          <a:stretch>
            <a:fillRect/>
          </a:stretch>
        </p:blipFill>
        <p:spPr>
          <a:xfrm>
            <a:off x="460750" y="201750"/>
            <a:ext cx="6067425" cy="4429125"/>
          </a:xfrm>
          <a:prstGeom prst="rect">
            <a:avLst/>
          </a:prstGeom>
          <a:noFill/>
          <a:ln w="9525" cap="flat" cmpd="sng">
            <a:solidFill>
              <a:schemeClr val="dk1"/>
            </a:solidFill>
            <a:prstDash val="solid"/>
            <a:round/>
            <a:headEnd type="none" w="sm" len="sm"/>
            <a:tailEnd type="none" w="sm" len="sm"/>
          </a:ln>
        </p:spPr>
      </p:pic>
      <p:sp>
        <p:nvSpPr>
          <p:cNvPr id="525" name="Google Shape;525;p91"/>
          <p:cNvSpPr txBox="1"/>
          <p:nvPr/>
        </p:nvSpPr>
        <p:spPr>
          <a:xfrm>
            <a:off x="6808650" y="308375"/>
            <a:ext cx="19488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Times New Roman"/>
                <a:ea typeface="Times New Roman"/>
                <a:cs typeface="Times New Roman"/>
                <a:sym typeface="Times New Roman"/>
              </a:rPr>
              <a:t>Soon student will see the value in blocks such as the Repeat and eliminate Steps 7-16 with ...</a:t>
            </a:r>
            <a:endParaRPr sz="1800" b="1">
              <a:latin typeface="Times New Roman"/>
              <a:ea typeface="Times New Roman"/>
              <a:cs typeface="Times New Roman"/>
              <a:sym typeface="Times New Roman"/>
            </a:endParaRPr>
          </a:p>
        </p:txBody>
      </p:sp>
      <p:pic>
        <p:nvPicPr>
          <p:cNvPr id="526" name="Google Shape;526;p91"/>
          <p:cNvPicPr preferRelativeResize="0"/>
          <p:nvPr/>
        </p:nvPicPr>
        <p:blipFill>
          <a:blip r:embed="rId4">
            <a:alphaModFix/>
          </a:blip>
          <a:stretch>
            <a:fillRect/>
          </a:stretch>
        </p:blipFill>
        <p:spPr>
          <a:xfrm>
            <a:off x="6744600" y="2155475"/>
            <a:ext cx="2076875" cy="28889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2"/>
        <p:cNvGrpSpPr/>
        <p:nvPr/>
      </p:nvGrpSpPr>
      <p:grpSpPr>
        <a:xfrm>
          <a:off x="0" y="0"/>
          <a:ext cx="0" cy="0"/>
          <a:chOff x="0" y="0"/>
          <a:chExt cx="0" cy="0"/>
        </a:xfrm>
      </p:grpSpPr>
      <p:sp>
        <p:nvSpPr>
          <p:cNvPr id="93" name="Google Shape;93;p20"/>
          <p:cNvSpPr txBox="1"/>
          <p:nvPr/>
        </p:nvSpPr>
        <p:spPr>
          <a:xfrm>
            <a:off x="962100" y="752475"/>
            <a:ext cx="76104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How to Get Started: Multilingual Scratch</a:t>
            </a:r>
            <a:endParaRPr sz="6000" b="1">
              <a:solidFill>
                <a:schemeClr val="accent1"/>
              </a:solidFill>
              <a:latin typeface="Times New Roman"/>
              <a:ea typeface="Times New Roman"/>
              <a:cs typeface="Times New Roman"/>
              <a:sym typeface="Times New Roman"/>
            </a:endParaRPr>
          </a:p>
        </p:txBody>
      </p:sp>
      <p:sp>
        <p:nvSpPr>
          <p:cNvPr id="94" name="Google Shape;94;p20"/>
          <p:cNvSpPr txBox="1"/>
          <p:nvPr/>
        </p:nvSpPr>
        <p:spPr>
          <a:xfrm>
            <a:off x="7456600" y="4528325"/>
            <a:ext cx="1314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3" action="ppaction://hlinksldjump"/>
              </a:rPr>
              <a:t>TofC  Back</a:t>
            </a:r>
            <a:endParaRPr b="1">
              <a:latin typeface="Times New Roman"/>
              <a:ea typeface="Times New Roman"/>
              <a:cs typeface="Times New Roman"/>
              <a:sym typeface="Times New Roman"/>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30"/>
        <p:cNvGrpSpPr/>
        <p:nvPr/>
      </p:nvGrpSpPr>
      <p:grpSpPr>
        <a:xfrm>
          <a:off x="0" y="0"/>
          <a:ext cx="0" cy="0"/>
          <a:chOff x="0" y="0"/>
          <a:chExt cx="0" cy="0"/>
        </a:xfrm>
      </p:grpSpPr>
      <p:sp>
        <p:nvSpPr>
          <p:cNvPr id="531" name="Google Shape;531;p92"/>
          <p:cNvSpPr txBox="1"/>
          <p:nvPr/>
        </p:nvSpPr>
        <p:spPr>
          <a:xfrm>
            <a:off x="446175" y="433800"/>
            <a:ext cx="82791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Times New Roman"/>
                <a:ea typeface="Times New Roman"/>
                <a:cs typeface="Times New Roman"/>
                <a:sym typeface="Times New Roman"/>
              </a:rPr>
              <a:t>The other important role of a classroom teacher is to build a sense of community to share knowledge. So many of the tasks assigned to students are done individually and any sharing is done when the task is complete.  </a:t>
            </a:r>
            <a:endParaRPr sz="2200" b="1">
              <a:latin typeface="Times New Roman"/>
              <a:ea typeface="Times New Roman"/>
              <a:cs typeface="Times New Roman"/>
              <a:sym typeface="Times New Roman"/>
            </a:endParaRPr>
          </a:p>
          <a:p>
            <a:pPr marL="0" lvl="0" indent="0" algn="l" rtl="0">
              <a:spcBef>
                <a:spcPts val="0"/>
              </a:spcBef>
              <a:spcAft>
                <a:spcPts val="0"/>
              </a:spcAft>
              <a:buNone/>
            </a:pPr>
            <a:r>
              <a:rPr lang="en" sz="2200" b="1">
                <a:latin typeface="Times New Roman"/>
                <a:ea typeface="Times New Roman"/>
                <a:cs typeface="Times New Roman"/>
                <a:sym typeface="Times New Roman"/>
              </a:rPr>
              <a:t>Consider having a Coding Wall in your classroom or use an online app such as Padlet.</a:t>
            </a:r>
            <a:endParaRPr sz="2200" b="1">
              <a:latin typeface="Times New Roman"/>
              <a:ea typeface="Times New Roman"/>
              <a:cs typeface="Times New Roman"/>
              <a:sym typeface="Times New Roman"/>
            </a:endParaRPr>
          </a:p>
          <a:p>
            <a:pPr marL="0" lvl="0" indent="0" algn="l" rtl="0">
              <a:spcBef>
                <a:spcPts val="0"/>
              </a:spcBef>
              <a:spcAft>
                <a:spcPts val="0"/>
              </a:spcAft>
              <a:buNone/>
            </a:pPr>
            <a:r>
              <a:rPr lang="en" sz="2200" b="1">
                <a:latin typeface="Times New Roman"/>
                <a:ea typeface="Times New Roman"/>
                <a:cs typeface="Times New Roman"/>
                <a:sym typeface="Times New Roman"/>
              </a:rPr>
              <a:t>Ask for Advice - Give Advice areas are a practical application within your group to honour the Scratch ideal of information and knowledge is to be shared democratically, no one is excluded.</a:t>
            </a:r>
            <a:endParaRPr sz="2200" b="1">
              <a:latin typeface="Times New Roman"/>
              <a:ea typeface="Times New Roman"/>
              <a:cs typeface="Times New Roman"/>
              <a:sym typeface="Times New Roman"/>
            </a:endParaRPr>
          </a:p>
          <a:p>
            <a:pPr marL="0" lvl="0" indent="0" algn="l" rtl="0">
              <a:spcBef>
                <a:spcPts val="0"/>
              </a:spcBef>
              <a:spcAft>
                <a:spcPts val="0"/>
              </a:spcAft>
              <a:buNone/>
            </a:pPr>
            <a:r>
              <a:rPr lang="en" sz="2200" b="1">
                <a:latin typeface="Times New Roman"/>
                <a:ea typeface="Times New Roman"/>
                <a:cs typeface="Times New Roman"/>
                <a:sym typeface="Times New Roman"/>
              </a:rPr>
              <a:t>If, as the teacher your standard response to a coding question is, “I don’t know, let’s find out” students will soon learn to look to each other for assistance.</a:t>
            </a:r>
            <a:endParaRPr sz="2200" b="1">
              <a:latin typeface="Times New Roman"/>
              <a:ea typeface="Times New Roman"/>
              <a:cs typeface="Times New Roman"/>
              <a:sym typeface="Times New Roman"/>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35"/>
        <p:cNvGrpSpPr/>
        <p:nvPr/>
      </p:nvGrpSpPr>
      <p:grpSpPr>
        <a:xfrm>
          <a:off x="0" y="0"/>
          <a:ext cx="0" cy="0"/>
          <a:chOff x="0" y="0"/>
          <a:chExt cx="0" cy="0"/>
        </a:xfrm>
      </p:grpSpPr>
      <p:sp>
        <p:nvSpPr>
          <p:cNvPr id="536" name="Google Shape;536;p93"/>
          <p:cNvSpPr txBox="1"/>
          <p:nvPr/>
        </p:nvSpPr>
        <p:spPr>
          <a:xfrm>
            <a:off x="1797125" y="359425"/>
            <a:ext cx="4164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Ask for Advice - Give Advice</a:t>
            </a:r>
            <a:endParaRPr sz="2400" b="1">
              <a:latin typeface="Times New Roman"/>
              <a:ea typeface="Times New Roman"/>
              <a:cs typeface="Times New Roman"/>
              <a:sym typeface="Times New Roman"/>
            </a:endParaRPr>
          </a:p>
        </p:txBody>
      </p:sp>
      <p:sp>
        <p:nvSpPr>
          <p:cNvPr id="537" name="Google Shape;537;p93"/>
          <p:cNvSpPr txBox="1"/>
          <p:nvPr/>
        </p:nvSpPr>
        <p:spPr>
          <a:xfrm>
            <a:off x="718850" y="1536850"/>
            <a:ext cx="1995300" cy="831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How do I get the Sprite to face up?</a:t>
            </a:r>
            <a:endParaRPr>
              <a:solidFill>
                <a:srgbClr val="FF0000"/>
              </a:solidFill>
            </a:endParaRPr>
          </a:p>
          <a:p>
            <a:pPr marL="0" lvl="0" indent="0" algn="l" rtl="0">
              <a:spcBef>
                <a:spcPts val="0"/>
              </a:spcBef>
              <a:spcAft>
                <a:spcPts val="0"/>
              </a:spcAft>
              <a:buNone/>
            </a:pPr>
            <a:r>
              <a:rPr lang="en">
                <a:solidFill>
                  <a:srgbClr val="FF0000"/>
                </a:solidFill>
              </a:rPr>
              <a:t>Yves</a:t>
            </a:r>
            <a:endParaRPr>
              <a:solidFill>
                <a:srgbClr val="FF0000"/>
              </a:solidFill>
            </a:endParaRPr>
          </a:p>
        </p:txBody>
      </p:sp>
      <p:sp>
        <p:nvSpPr>
          <p:cNvPr id="538" name="Google Shape;538;p93"/>
          <p:cNvSpPr txBox="1"/>
          <p:nvPr/>
        </p:nvSpPr>
        <p:spPr>
          <a:xfrm>
            <a:off x="6234175" y="1016300"/>
            <a:ext cx="2193600" cy="831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FF"/>
                </a:solidFill>
              </a:rPr>
              <a:t>I know how to use IF/THEN/ELSE</a:t>
            </a:r>
            <a:endParaRPr>
              <a:solidFill>
                <a:srgbClr val="0000FF"/>
              </a:solidFill>
            </a:endParaRPr>
          </a:p>
          <a:p>
            <a:pPr marL="0" lvl="0" indent="0" algn="l" rtl="0">
              <a:spcBef>
                <a:spcPts val="0"/>
              </a:spcBef>
              <a:spcAft>
                <a:spcPts val="0"/>
              </a:spcAft>
              <a:buNone/>
            </a:pPr>
            <a:r>
              <a:rPr lang="en">
                <a:solidFill>
                  <a:srgbClr val="0000FF"/>
                </a:solidFill>
              </a:rPr>
              <a:t>Paige</a:t>
            </a:r>
            <a:endParaRPr>
              <a:solidFill>
                <a:srgbClr val="0000FF"/>
              </a:solidFill>
            </a:endParaRPr>
          </a:p>
        </p:txBody>
      </p:sp>
      <p:sp>
        <p:nvSpPr>
          <p:cNvPr id="539" name="Google Shape;539;p93"/>
          <p:cNvSpPr txBox="1"/>
          <p:nvPr/>
        </p:nvSpPr>
        <p:spPr>
          <a:xfrm>
            <a:off x="5180675" y="2206125"/>
            <a:ext cx="1859100" cy="1293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Caveat"/>
                <a:ea typeface="Caveat"/>
                <a:cs typeface="Caveat"/>
                <a:sym typeface="Caveat"/>
              </a:rPr>
              <a:t>How do I make my own Studio?</a:t>
            </a:r>
            <a:endParaRPr sz="2400" b="1">
              <a:latin typeface="Caveat"/>
              <a:ea typeface="Caveat"/>
              <a:cs typeface="Caveat"/>
              <a:sym typeface="Caveat"/>
            </a:endParaRPr>
          </a:p>
          <a:p>
            <a:pPr marL="0" lvl="0" indent="0" algn="l" rtl="0">
              <a:spcBef>
                <a:spcPts val="0"/>
              </a:spcBef>
              <a:spcAft>
                <a:spcPts val="0"/>
              </a:spcAft>
              <a:buNone/>
            </a:pPr>
            <a:r>
              <a:rPr lang="en" sz="2400" b="1">
                <a:latin typeface="Caveat"/>
                <a:ea typeface="Caveat"/>
                <a:cs typeface="Caveat"/>
                <a:sym typeface="Caveat"/>
              </a:rPr>
              <a:t>Pushpa</a:t>
            </a:r>
            <a:endParaRPr>
              <a:latin typeface="Caveat"/>
              <a:ea typeface="Caveat"/>
              <a:cs typeface="Caveat"/>
              <a:sym typeface="Caveat"/>
            </a:endParaRPr>
          </a:p>
        </p:txBody>
      </p:sp>
      <p:sp>
        <p:nvSpPr>
          <p:cNvPr id="540" name="Google Shape;540;p93"/>
          <p:cNvSpPr txBox="1"/>
          <p:nvPr/>
        </p:nvSpPr>
        <p:spPr>
          <a:xfrm>
            <a:off x="520550" y="2776250"/>
            <a:ext cx="1859100" cy="969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A64D79"/>
                </a:solidFill>
                <a:latin typeface="Comic Sans MS"/>
                <a:ea typeface="Comic Sans MS"/>
                <a:cs typeface="Comic Sans MS"/>
                <a:sym typeface="Comic Sans MS"/>
              </a:rPr>
              <a:t>Ask me about Video Sensing.</a:t>
            </a:r>
            <a:endParaRPr sz="1700" b="1">
              <a:solidFill>
                <a:srgbClr val="A64D79"/>
              </a:solidFill>
              <a:latin typeface="Comic Sans MS"/>
              <a:ea typeface="Comic Sans MS"/>
              <a:cs typeface="Comic Sans MS"/>
              <a:sym typeface="Comic Sans MS"/>
            </a:endParaRPr>
          </a:p>
          <a:p>
            <a:pPr marL="0" lvl="0" indent="0" algn="l" rtl="0">
              <a:spcBef>
                <a:spcPts val="0"/>
              </a:spcBef>
              <a:spcAft>
                <a:spcPts val="0"/>
              </a:spcAft>
              <a:buNone/>
            </a:pPr>
            <a:r>
              <a:rPr lang="en" sz="1700" b="1">
                <a:solidFill>
                  <a:srgbClr val="A64D79"/>
                </a:solidFill>
                <a:latin typeface="Comic Sans MS"/>
                <a:ea typeface="Comic Sans MS"/>
                <a:cs typeface="Comic Sans MS"/>
                <a:sym typeface="Comic Sans MS"/>
              </a:rPr>
              <a:t>Amelia</a:t>
            </a:r>
            <a:endParaRPr sz="1700" b="1">
              <a:solidFill>
                <a:srgbClr val="A64D79"/>
              </a:solidFill>
              <a:latin typeface="Comic Sans MS"/>
              <a:ea typeface="Comic Sans MS"/>
              <a:cs typeface="Comic Sans MS"/>
              <a:sym typeface="Comic Sans MS"/>
            </a:endParaRPr>
          </a:p>
        </p:txBody>
      </p:sp>
      <p:sp>
        <p:nvSpPr>
          <p:cNvPr id="541" name="Google Shape;541;p93"/>
          <p:cNvSpPr txBox="1"/>
          <p:nvPr/>
        </p:nvSpPr>
        <p:spPr>
          <a:xfrm>
            <a:off x="3371150" y="1264175"/>
            <a:ext cx="19953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t>How do I add a Score?</a:t>
            </a:r>
            <a:endParaRPr/>
          </a:p>
          <a:p>
            <a:pPr marL="0" lvl="0" indent="0" algn="l" rtl="0">
              <a:spcBef>
                <a:spcPts val="0"/>
              </a:spcBef>
              <a:spcAft>
                <a:spcPts val="0"/>
              </a:spcAft>
              <a:buNone/>
            </a:pPr>
            <a:r>
              <a:rPr lang="en"/>
              <a:t>Youssef</a:t>
            </a:r>
            <a:endParaRPr/>
          </a:p>
        </p:txBody>
      </p:sp>
      <p:sp>
        <p:nvSpPr>
          <p:cNvPr id="542" name="Google Shape;542;p93"/>
          <p:cNvSpPr txBox="1"/>
          <p:nvPr/>
        </p:nvSpPr>
        <p:spPr>
          <a:xfrm>
            <a:off x="2912575" y="3197650"/>
            <a:ext cx="1933500" cy="831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t>I can help with X, Y in all quadrants.</a:t>
            </a:r>
            <a:endParaRPr/>
          </a:p>
          <a:p>
            <a:pPr marL="0" lvl="0" indent="0" algn="l" rtl="0">
              <a:spcBef>
                <a:spcPts val="0"/>
              </a:spcBef>
              <a:spcAft>
                <a:spcPts val="0"/>
              </a:spcAft>
              <a:buNone/>
            </a:pPr>
            <a:r>
              <a:rPr lang="en"/>
              <a:t>Keldan</a:t>
            </a:r>
            <a:endParaRPr/>
          </a:p>
        </p:txBody>
      </p:sp>
      <p:sp>
        <p:nvSpPr>
          <p:cNvPr id="543" name="Google Shape;543;p93"/>
          <p:cNvSpPr txBox="1"/>
          <p:nvPr/>
        </p:nvSpPr>
        <p:spPr>
          <a:xfrm>
            <a:off x="5862350" y="3842125"/>
            <a:ext cx="2850600" cy="831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t>Hector &amp; Teddy know the Make a Clicker Game tutorial.  We will help you</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47"/>
        <p:cNvGrpSpPr/>
        <p:nvPr/>
      </p:nvGrpSpPr>
      <p:grpSpPr>
        <a:xfrm>
          <a:off x="0" y="0"/>
          <a:ext cx="0" cy="0"/>
          <a:chOff x="0" y="0"/>
          <a:chExt cx="0" cy="0"/>
        </a:xfrm>
      </p:grpSpPr>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51"/>
        <p:cNvGrpSpPr/>
        <p:nvPr/>
      </p:nvGrpSpPr>
      <p:grpSpPr>
        <a:xfrm>
          <a:off x="0" y="0"/>
          <a:ext cx="0" cy="0"/>
          <a:chOff x="0" y="0"/>
          <a:chExt cx="0" cy="0"/>
        </a:xfrm>
      </p:grpSpPr>
      <p:sp>
        <p:nvSpPr>
          <p:cNvPr id="552" name="Google Shape;552;p95"/>
          <p:cNvSpPr txBox="1"/>
          <p:nvPr/>
        </p:nvSpPr>
        <p:spPr>
          <a:xfrm>
            <a:off x="745850" y="436650"/>
            <a:ext cx="76620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6000" b="1">
                <a:solidFill>
                  <a:schemeClr val="accent1"/>
                </a:solidFill>
                <a:latin typeface="Times New Roman"/>
                <a:ea typeface="Times New Roman"/>
                <a:cs typeface="Times New Roman"/>
                <a:sym typeface="Times New Roman"/>
              </a:rPr>
              <a:t>Educators connecting with the World and Scratch: </a:t>
            </a:r>
            <a:endParaRPr sz="6000" b="1">
              <a:solidFill>
                <a:schemeClr val="accent1"/>
              </a:solidFill>
              <a:latin typeface="Times New Roman"/>
              <a:ea typeface="Times New Roman"/>
              <a:cs typeface="Times New Roman"/>
              <a:sym typeface="Times New Roman"/>
            </a:endParaRPr>
          </a:p>
          <a:p>
            <a:pPr marL="0" lvl="0" indent="0" algn="ctr" rtl="0">
              <a:spcBef>
                <a:spcPts val="0"/>
              </a:spcBef>
              <a:spcAft>
                <a:spcPts val="0"/>
              </a:spcAft>
              <a:buClr>
                <a:schemeClr val="dk1"/>
              </a:buClr>
              <a:buSzPts val="1100"/>
              <a:buFont typeface="Arial"/>
              <a:buNone/>
            </a:pPr>
            <a:r>
              <a:rPr lang="en" sz="6000" b="1">
                <a:solidFill>
                  <a:schemeClr val="accent1"/>
                </a:solidFill>
                <a:latin typeface="Times New Roman"/>
                <a:ea typeface="Times New Roman"/>
                <a:cs typeface="Times New Roman"/>
                <a:sym typeface="Times New Roman"/>
              </a:rPr>
              <a:t>GU, LCL, &amp; CCC </a:t>
            </a:r>
            <a:endParaRPr sz="6000" b="1">
              <a:solidFill>
                <a:schemeClr val="accent1"/>
              </a:solidFill>
              <a:latin typeface="Times New Roman"/>
              <a:ea typeface="Times New Roman"/>
              <a:cs typeface="Times New Roman"/>
              <a:sym typeface="Times New Roman"/>
            </a:endParaRPr>
          </a:p>
        </p:txBody>
      </p:sp>
      <p:sp>
        <p:nvSpPr>
          <p:cNvPr id="553" name="Google Shape;553;p95"/>
          <p:cNvSpPr txBox="1"/>
          <p:nvPr/>
        </p:nvSpPr>
        <p:spPr>
          <a:xfrm>
            <a:off x="7183125" y="4475725"/>
            <a:ext cx="15987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chemeClr val="hlink"/>
                </a:solidFill>
                <a:latin typeface="Times New Roman"/>
                <a:ea typeface="Times New Roman"/>
                <a:cs typeface="Times New Roman"/>
                <a:sym typeface="Times New Roman"/>
                <a:hlinkClick r:id="rId3" action="ppaction://hlinksldjump"/>
              </a:rPr>
              <a:t>TofC Back </a:t>
            </a:r>
            <a:endParaRPr b="1">
              <a:latin typeface="Times New Roman"/>
              <a:ea typeface="Times New Roman"/>
              <a:cs typeface="Times New Roman"/>
              <a:sym typeface="Times New Roman"/>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57"/>
        <p:cNvGrpSpPr/>
        <p:nvPr/>
      </p:nvGrpSpPr>
      <p:grpSpPr>
        <a:xfrm>
          <a:off x="0" y="0"/>
          <a:ext cx="0" cy="0"/>
          <a:chOff x="0" y="0"/>
          <a:chExt cx="0" cy="0"/>
        </a:xfrm>
      </p:grpSpPr>
      <p:sp>
        <p:nvSpPr>
          <p:cNvPr id="558" name="Google Shape;558;p96"/>
          <p:cNvSpPr txBox="1"/>
          <p:nvPr/>
        </p:nvSpPr>
        <p:spPr>
          <a:xfrm>
            <a:off x="495750" y="446175"/>
            <a:ext cx="80685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These 3 programs, GU (Getting Unstuck), LCL (Learning Creative Learning), and CCC (Creative Computing Curriculum) are the places I have learned the most about coding and how to teach coding to others.  By placing myself as a learner (a student) I experienced what we ask our students to experience.  The vast majority of participants are educators so the projects created are ones I can use with students.  </a:t>
            </a: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Working through Scratch Tutorials &amp; Starter Projects and participating in these programs has brought me to where I am as a coder. I encourage you to do the same</a:t>
            </a:r>
            <a:endParaRPr sz="2400" b="1">
              <a:latin typeface="Times New Roman"/>
              <a:ea typeface="Times New Roman"/>
              <a:cs typeface="Times New Roman"/>
              <a:sym typeface="Times New Roman"/>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62"/>
        <p:cNvGrpSpPr/>
        <p:nvPr/>
      </p:nvGrpSpPr>
      <p:grpSpPr>
        <a:xfrm>
          <a:off x="0" y="0"/>
          <a:ext cx="0" cy="0"/>
          <a:chOff x="0" y="0"/>
          <a:chExt cx="0" cy="0"/>
        </a:xfrm>
      </p:grpSpPr>
      <p:pic>
        <p:nvPicPr>
          <p:cNvPr id="563" name="Google Shape;563;p97"/>
          <p:cNvPicPr preferRelativeResize="0"/>
          <p:nvPr/>
        </p:nvPicPr>
        <p:blipFill>
          <a:blip r:embed="rId3">
            <a:alphaModFix/>
          </a:blip>
          <a:stretch>
            <a:fillRect/>
          </a:stretch>
        </p:blipFill>
        <p:spPr>
          <a:xfrm>
            <a:off x="851908" y="226750"/>
            <a:ext cx="3599592" cy="1764225"/>
          </a:xfrm>
          <a:prstGeom prst="rect">
            <a:avLst/>
          </a:prstGeom>
          <a:noFill/>
          <a:ln w="9525" cap="flat" cmpd="sng">
            <a:solidFill>
              <a:schemeClr val="dk1"/>
            </a:solidFill>
            <a:prstDash val="solid"/>
            <a:round/>
            <a:headEnd type="none" w="sm" len="sm"/>
            <a:tailEnd type="none" w="sm" len="sm"/>
          </a:ln>
        </p:spPr>
      </p:pic>
      <p:pic>
        <p:nvPicPr>
          <p:cNvPr id="564" name="Google Shape;564;p97"/>
          <p:cNvPicPr preferRelativeResize="0"/>
          <p:nvPr/>
        </p:nvPicPr>
        <p:blipFill>
          <a:blip r:embed="rId4">
            <a:alphaModFix/>
          </a:blip>
          <a:stretch>
            <a:fillRect/>
          </a:stretch>
        </p:blipFill>
        <p:spPr>
          <a:xfrm>
            <a:off x="4572000" y="473300"/>
            <a:ext cx="3848100" cy="1133475"/>
          </a:xfrm>
          <a:prstGeom prst="rect">
            <a:avLst/>
          </a:prstGeom>
          <a:noFill/>
          <a:ln w="9525" cap="flat" cmpd="sng">
            <a:solidFill>
              <a:schemeClr val="dk1"/>
            </a:solidFill>
            <a:prstDash val="solid"/>
            <a:round/>
            <a:headEnd type="none" w="sm" len="sm"/>
            <a:tailEnd type="none" w="sm" len="sm"/>
          </a:ln>
        </p:spPr>
      </p:pic>
      <p:sp>
        <p:nvSpPr>
          <p:cNvPr id="565" name="Google Shape;565;p97"/>
          <p:cNvSpPr txBox="1"/>
          <p:nvPr/>
        </p:nvSpPr>
        <p:spPr>
          <a:xfrm>
            <a:off x="433800" y="2082200"/>
            <a:ext cx="81183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222222"/>
                </a:solidFill>
                <a:latin typeface="Times New Roman"/>
                <a:ea typeface="Times New Roman"/>
                <a:cs typeface="Times New Roman"/>
                <a:sym typeface="Times New Roman"/>
              </a:rPr>
              <a:t>“We designed this learning experience for PK–12 teachers who are passionate or curious about supporting creative work with </a:t>
            </a:r>
            <a:r>
              <a:rPr lang="en" sz="1600" b="1">
                <a:solidFill>
                  <a:schemeClr val="dk1"/>
                </a:solidFill>
                <a:uFill>
                  <a:noFill/>
                </a:u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Scratch</a:t>
            </a:r>
            <a:r>
              <a:rPr lang="en" sz="1600" b="1">
                <a:solidFill>
                  <a:srgbClr val="222222"/>
                </a:solidFill>
                <a:latin typeface="Times New Roman"/>
                <a:ea typeface="Times New Roman"/>
                <a:cs typeface="Times New Roman"/>
                <a:sym typeface="Times New Roman"/>
              </a:rPr>
              <a:t> (a graphical programming language and online community being used by millions of young people around the world) in the classroom. But anyone who enjoys programming puzzles and learning with others is welcome to participate. Supporting students in pursuing creative work, with all of the twists and turns that can entail, can be tricky. As a teacher, in addition to having an adventurous spirit and genuine curiosity, it can help to have greater familiarity and fluency with Scratch. Our goal for Getting Unstuck is supporting that familiarity and fluency—by inviting you into these daily programming prompts and connecting you with a supportive community of fellow learners”</a:t>
            </a:r>
            <a:endParaRPr sz="1800" b="1">
              <a:latin typeface="Times New Roman"/>
              <a:ea typeface="Times New Roman"/>
              <a:cs typeface="Times New Roman"/>
              <a:sym typeface="Times New Roman"/>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69"/>
        <p:cNvGrpSpPr/>
        <p:nvPr/>
      </p:nvGrpSpPr>
      <p:grpSpPr>
        <a:xfrm>
          <a:off x="0" y="0"/>
          <a:ext cx="0" cy="0"/>
          <a:chOff x="0" y="0"/>
          <a:chExt cx="0" cy="0"/>
        </a:xfrm>
      </p:grpSpPr>
      <p:pic>
        <p:nvPicPr>
          <p:cNvPr id="570" name="Google Shape;570;p98"/>
          <p:cNvPicPr preferRelativeResize="0"/>
          <p:nvPr/>
        </p:nvPicPr>
        <p:blipFill>
          <a:blip r:embed="rId3">
            <a:alphaModFix/>
          </a:blip>
          <a:stretch>
            <a:fillRect/>
          </a:stretch>
        </p:blipFill>
        <p:spPr>
          <a:xfrm>
            <a:off x="698713" y="79300"/>
            <a:ext cx="6829425" cy="3448050"/>
          </a:xfrm>
          <a:prstGeom prst="rect">
            <a:avLst/>
          </a:prstGeom>
          <a:noFill/>
          <a:ln w="9525" cap="flat" cmpd="sng">
            <a:solidFill>
              <a:schemeClr val="dk1"/>
            </a:solidFill>
            <a:prstDash val="solid"/>
            <a:round/>
            <a:headEnd type="none" w="sm" len="sm"/>
            <a:tailEnd type="none" w="sm" len="sm"/>
          </a:ln>
        </p:spPr>
      </p:pic>
      <p:sp>
        <p:nvSpPr>
          <p:cNvPr id="571" name="Google Shape;571;p98"/>
          <p:cNvSpPr txBox="1"/>
          <p:nvPr/>
        </p:nvSpPr>
        <p:spPr>
          <a:xfrm>
            <a:off x="698725" y="3718200"/>
            <a:ext cx="7865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Usually offered in October, materials are available any time</a:t>
            </a:r>
            <a:endParaRPr sz="2400" b="1">
              <a:latin typeface="Times New Roman"/>
              <a:ea typeface="Times New Roman"/>
              <a:cs typeface="Times New Roman"/>
              <a:sym typeface="Times New Roman"/>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75"/>
        <p:cNvGrpSpPr/>
        <p:nvPr/>
      </p:nvGrpSpPr>
      <p:grpSpPr>
        <a:xfrm>
          <a:off x="0" y="0"/>
          <a:ext cx="0" cy="0"/>
          <a:chOff x="0" y="0"/>
          <a:chExt cx="0" cy="0"/>
        </a:xfrm>
      </p:grpSpPr>
      <p:pic>
        <p:nvPicPr>
          <p:cNvPr id="576" name="Google Shape;576;p99"/>
          <p:cNvPicPr preferRelativeResize="0"/>
          <p:nvPr/>
        </p:nvPicPr>
        <p:blipFill>
          <a:blip r:embed="rId3">
            <a:alphaModFix/>
          </a:blip>
          <a:stretch>
            <a:fillRect/>
          </a:stretch>
        </p:blipFill>
        <p:spPr>
          <a:xfrm>
            <a:off x="235475" y="190125"/>
            <a:ext cx="5234300" cy="3029300"/>
          </a:xfrm>
          <a:prstGeom prst="rect">
            <a:avLst/>
          </a:prstGeom>
          <a:noFill/>
          <a:ln w="9525" cap="flat" cmpd="sng">
            <a:solidFill>
              <a:schemeClr val="dk1"/>
            </a:solidFill>
            <a:prstDash val="solid"/>
            <a:round/>
            <a:headEnd type="none" w="sm" len="sm"/>
            <a:tailEnd type="none" w="sm" len="sm"/>
          </a:ln>
        </p:spPr>
      </p:pic>
      <p:pic>
        <p:nvPicPr>
          <p:cNvPr id="577" name="Google Shape;577;p99"/>
          <p:cNvPicPr preferRelativeResize="0"/>
          <p:nvPr/>
        </p:nvPicPr>
        <p:blipFill>
          <a:blip r:embed="rId4">
            <a:alphaModFix/>
          </a:blip>
          <a:stretch>
            <a:fillRect/>
          </a:stretch>
        </p:blipFill>
        <p:spPr>
          <a:xfrm>
            <a:off x="4697325" y="2640375"/>
            <a:ext cx="4318099" cy="236502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81"/>
        <p:cNvGrpSpPr/>
        <p:nvPr/>
      </p:nvGrpSpPr>
      <p:grpSpPr>
        <a:xfrm>
          <a:off x="0" y="0"/>
          <a:ext cx="0" cy="0"/>
          <a:chOff x="0" y="0"/>
          <a:chExt cx="0" cy="0"/>
        </a:xfrm>
      </p:grpSpPr>
      <p:sp>
        <p:nvSpPr>
          <p:cNvPr id="582" name="Google Shape;582;p100"/>
          <p:cNvSpPr txBox="1"/>
          <p:nvPr/>
        </p:nvSpPr>
        <p:spPr>
          <a:xfrm>
            <a:off x="322250" y="400050"/>
            <a:ext cx="85395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Students connecting with the World and Scratch: </a:t>
            </a:r>
            <a:endParaRPr sz="6000" b="1">
              <a:solidFill>
                <a:schemeClr val="accent1"/>
              </a:solidFill>
              <a:latin typeface="Times New Roman"/>
              <a:ea typeface="Times New Roman"/>
              <a:cs typeface="Times New Roman"/>
              <a:sym typeface="Times New Roman"/>
            </a:endParaRPr>
          </a:p>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ScratchPals, </a:t>
            </a:r>
            <a:endParaRPr sz="6000" b="1">
              <a:solidFill>
                <a:schemeClr val="accent1"/>
              </a:solidFill>
              <a:latin typeface="Times New Roman"/>
              <a:ea typeface="Times New Roman"/>
              <a:cs typeface="Times New Roman"/>
              <a:sym typeface="Times New Roman"/>
            </a:endParaRPr>
          </a:p>
          <a:p>
            <a:pPr marL="0" lvl="0" indent="0" algn="l" rtl="0">
              <a:spcBef>
                <a:spcPts val="0"/>
              </a:spcBef>
              <a:spcAft>
                <a:spcPts val="0"/>
              </a:spcAft>
              <a:buNone/>
            </a:pPr>
            <a:r>
              <a:rPr lang="en" sz="6000" b="1">
                <a:solidFill>
                  <a:schemeClr val="accent1"/>
                </a:solidFill>
                <a:latin typeface="Times New Roman"/>
                <a:ea typeface="Times New Roman"/>
                <a:cs typeface="Times New Roman"/>
                <a:sym typeface="Times New Roman"/>
              </a:rPr>
              <a:t>Scratch Camp</a:t>
            </a:r>
            <a:endParaRPr sz="6000" b="1">
              <a:solidFill>
                <a:schemeClr val="accent1"/>
              </a:solidFill>
              <a:latin typeface="Times New Roman"/>
              <a:ea typeface="Times New Roman"/>
              <a:cs typeface="Times New Roman"/>
              <a:sym typeface="Times New Roman"/>
            </a:endParaRPr>
          </a:p>
        </p:txBody>
      </p:sp>
      <p:sp>
        <p:nvSpPr>
          <p:cNvPr id="583" name="Google Shape;583;p100"/>
          <p:cNvSpPr txBox="1"/>
          <p:nvPr/>
        </p:nvSpPr>
        <p:spPr>
          <a:xfrm>
            <a:off x="7372450" y="4233800"/>
            <a:ext cx="14937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chemeClr val="hlink"/>
                </a:solidFill>
                <a:latin typeface="Times New Roman"/>
                <a:ea typeface="Times New Roman"/>
                <a:cs typeface="Times New Roman"/>
                <a:sym typeface="Times New Roman"/>
                <a:hlinkClick r:id="rId3" action="ppaction://hlinksldjump"/>
              </a:rPr>
              <a:t>TofC Back</a:t>
            </a:r>
            <a:endParaRPr b="1">
              <a:latin typeface="Times New Roman"/>
              <a:ea typeface="Times New Roman"/>
              <a:cs typeface="Times New Roman"/>
              <a:sym typeface="Times New Roman"/>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87"/>
        <p:cNvGrpSpPr/>
        <p:nvPr/>
      </p:nvGrpSpPr>
      <p:grpSpPr>
        <a:xfrm>
          <a:off x="0" y="0"/>
          <a:ext cx="0" cy="0"/>
          <a:chOff x="0" y="0"/>
          <a:chExt cx="0" cy="0"/>
        </a:xfrm>
      </p:grpSpPr>
      <p:sp>
        <p:nvSpPr>
          <p:cNvPr id="588" name="Google Shape;588;p101"/>
          <p:cNvSpPr txBox="1"/>
          <p:nvPr/>
        </p:nvSpPr>
        <p:spPr>
          <a:xfrm>
            <a:off x="495750" y="545325"/>
            <a:ext cx="81429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ScratchPals is the one I highly suggest.  </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Enrolling in the project will introduce you to a group of like-minded educators who are supportive and helpful and offer you and your students a way to connect with another class somewhere in the world!  </a:t>
            </a: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400" b="1">
                <a:solidFill>
                  <a:schemeClr val="dk1"/>
                </a:solidFill>
                <a:latin typeface="Times New Roman"/>
                <a:ea typeface="Times New Roman"/>
                <a:cs typeface="Times New Roman"/>
                <a:sym typeface="Times New Roman"/>
              </a:rPr>
              <a:t>Scratch Camp has online ‘counselors’ for a summer activity.</a:t>
            </a:r>
            <a:endParaRPr sz="2400" b="1">
              <a:solidFill>
                <a:schemeClr val="dk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98"/>
        <p:cNvGrpSpPr/>
        <p:nvPr/>
      </p:nvGrpSpPr>
      <p:grpSpPr>
        <a:xfrm>
          <a:off x="0" y="0"/>
          <a:ext cx="0" cy="0"/>
          <a:chOff x="0" y="0"/>
          <a:chExt cx="0" cy="0"/>
        </a:xfrm>
      </p:grpSpPr>
      <p:pic>
        <p:nvPicPr>
          <p:cNvPr id="99" name="Google Shape;99;p21"/>
          <p:cNvPicPr preferRelativeResize="0"/>
          <p:nvPr/>
        </p:nvPicPr>
        <p:blipFill>
          <a:blip r:embed="rId3">
            <a:alphaModFix/>
          </a:blip>
          <a:stretch>
            <a:fillRect/>
          </a:stretch>
        </p:blipFill>
        <p:spPr>
          <a:xfrm>
            <a:off x="260275" y="509625"/>
            <a:ext cx="6447849" cy="3077850"/>
          </a:xfrm>
          <a:prstGeom prst="rect">
            <a:avLst/>
          </a:prstGeom>
          <a:noFill/>
          <a:ln w="9525" cap="flat" cmpd="sng">
            <a:solidFill>
              <a:schemeClr val="dk1"/>
            </a:solidFill>
            <a:prstDash val="solid"/>
            <a:round/>
            <a:headEnd type="none" w="sm" len="sm"/>
            <a:tailEnd type="none" w="sm" len="sm"/>
          </a:ln>
        </p:spPr>
      </p:pic>
      <p:pic>
        <p:nvPicPr>
          <p:cNvPr id="100" name="Google Shape;100;p21"/>
          <p:cNvPicPr preferRelativeResize="0"/>
          <p:nvPr/>
        </p:nvPicPr>
        <p:blipFill>
          <a:blip r:embed="rId4">
            <a:alphaModFix/>
          </a:blip>
          <a:stretch>
            <a:fillRect/>
          </a:stretch>
        </p:blipFill>
        <p:spPr>
          <a:xfrm>
            <a:off x="4291750" y="3330525"/>
            <a:ext cx="2305050" cy="742950"/>
          </a:xfrm>
          <a:prstGeom prst="rect">
            <a:avLst/>
          </a:prstGeom>
          <a:noFill/>
          <a:ln w="28575" cap="flat" cmpd="sng">
            <a:solidFill>
              <a:schemeClr val="dk1"/>
            </a:solidFill>
            <a:prstDash val="solid"/>
            <a:round/>
            <a:headEnd type="none" w="sm" len="sm"/>
            <a:tailEnd type="none" w="sm" len="sm"/>
          </a:ln>
        </p:spPr>
      </p:pic>
      <p:sp>
        <p:nvSpPr>
          <p:cNvPr id="101" name="Google Shape;101;p21"/>
          <p:cNvSpPr txBox="1"/>
          <p:nvPr/>
        </p:nvSpPr>
        <p:spPr>
          <a:xfrm>
            <a:off x="6767100" y="333375"/>
            <a:ext cx="19293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Scroll down any Scratch website pages and click on the English button for a dropdown menu and select the language you want to use. </a:t>
            </a:r>
            <a:endParaRPr sz="2400" b="1">
              <a:latin typeface="Times New Roman"/>
              <a:ea typeface="Times New Roman"/>
              <a:cs typeface="Times New Roman"/>
              <a:sym typeface="Times New Roman"/>
            </a:endParaRPr>
          </a:p>
        </p:txBody>
      </p:sp>
      <p:sp>
        <p:nvSpPr>
          <p:cNvPr id="102" name="Google Shape;102;p21"/>
          <p:cNvSpPr txBox="1"/>
          <p:nvPr/>
        </p:nvSpPr>
        <p:spPr>
          <a:xfrm>
            <a:off x="514350" y="4143375"/>
            <a:ext cx="3372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Here is one way...</a:t>
            </a:r>
            <a:endParaRPr sz="2400" b="1">
              <a:latin typeface="Times New Roman"/>
              <a:ea typeface="Times New Roman"/>
              <a:cs typeface="Times New Roman"/>
              <a:sym typeface="Times New Roman"/>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92"/>
        <p:cNvGrpSpPr/>
        <p:nvPr/>
      </p:nvGrpSpPr>
      <p:grpSpPr>
        <a:xfrm>
          <a:off x="0" y="0"/>
          <a:ext cx="0" cy="0"/>
          <a:chOff x="0" y="0"/>
          <a:chExt cx="0" cy="0"/>
        </a:xfrm>
      </p:grpSpPr>
      <p:pic>
        <p:nvPicPr>
          <p:cNvPr id="593" name="Google Shape;593;p102"/>
          <p:cNvPicPr preferRelativeResize="0"/>
          <p:nvPr/>
        </p:nvPicPr>
        <p:blipFill>
          <a:blip r:embed="rId3">
            <a:alphaModFix/>
          </a:blip>
          <a:stretch>
            <a:fillRect/>
          </a:stretch>
        </p:blipFill>
        <p:spPr>
          <a:xfrm>
            <a:off x="640350" y="-151375"/>
            <a:ext cx="6301061" cy="5143500"/>
          </a:xfrm>
          <a:prstGeom prst="rect">
            <a:avLst/>
          </a:prstGeom>
          <a:noFill/>
          <a:ln w="9525" cap="flat" cmpd="sng">
            <a:solidFill>
              <a:schemeClr val="dk1"/>
            </a:solidFill>
            <a:prstDash val="solid"/>
            <a:round/>
            <a:headEnd type="none" w="sm" len="sm"/>
            <a:tailEnd type="none" w="sm" len="sm"/>
          </a:ln>
        </p:spPr>
      </p:pic>
      <p:sp>
        <p:nvSpPr>
          <p:cNvPr id="594" name="Google Shape;594;p102"/>
          <p:cNvSpPr txBox="1"/>
          <p:nvPr/>
        </p:nvSpPr>
        <p:spPr>
          <a:xfrm>
            <a:off x="5457825" y="2952750"/>
            <a:ext cx="3381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https://sites.google.com/view/scratchpals/home</a:t>
            </a:r>
            <a:endParaRPr sz="2400" b="1">
              <a:latin typeface="Times New Roman"/>
              <a:ea typeface="Times New Roman"/>
              <a:cs typeface="Times New Roman"/>
              <a:sym typeface="Times New Roman"/>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598"/>
        <p:cNvGrpSpPr/>
        <p:nvPr/>
      </p:nvGrpSpPr>
      <p:grpSpPr>
        <a:xfrm>
          <a:off x="0" y="0"/>
          <a:ext cx="0" cy="0"/>
          <a:chOff x="0" y="0"/>
          <a:chExt cx="0" cy="0"/>
        </a:xfrm>
      </p:grpSpPr>
      <p:sp>
        <p:nvSpPr>
          <p:cNvPr id="599" name="Google Shape;599;p103"/>
          <p:cNvSpPr txBox="1"/>
          <p:nvPr/>
        </p:nvSpPr>
        <p:spPr>
          <a:xfrm>
            <a:off x="342900" y="419100"/>
            <a:ext cx="8296200" cy="372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Times New Roman"/>
                <a:ea typeface="Times New Roman"/>
                <a:cs typeface="Times New Roman"/>
                <a:sym typeface="Times New Roman"/>
              </a:rPr>
              <a:t>Key Information about Scratch Pals </a:t>
            </a:r>
            <a:endParaRPr sz="1800" b="1">
              <a:latin typeface="Times New Roman"/>
              <a:ea typeface="Times New Roman"/>
              <a:cs typeface="Times New Roman"/>
              <a:sym typeface="Times New Roman"/>
            </a:endParaRPr>
          </a:p>
          <a:p>
            <a:pPr marL="0" lvl="0" indent="0" algn="l" rtl="0">
              <a:spcBef>
                <a:spcPts val="0"/>
              </a:spcBef>
              <a:spcAft>
                <a:spcPts val="0"/>
              </a:spcAft>
              <a:buNone/>
            </a:pPr>
            <a:r>
              <a:rPr lang="en" sz="1800" b="1">
                <a:latin typeface="Times New Roman"/>
                <a:ea typeface="Times New Roman"/>
                <a:cs typeface="Times New Roman"/>
                <a:sym typeface="Times New Roman"/>
              </a:rPr>
              <a:t>Created by Kathleen Fugle</a:t>
            </a:r>
            <a:endParaRPr sz="1800" b="1">
              <a:latin typeface="Times New Roman"/>
              <a:ea typeface="Times New Roman"/>
              <a:cs typeface="Times New Roman"/>
              <a:sym typeface="Times New Roman"/>
            </a:endParaRPr>
          </a:p>
          <a:p>
            <a:pPr marL="0" lvl="0" indent="0" algn="l" rtl="0">
              <a:spcBef>
                <a:spcPts val="0"/>
              </a:spcBef>
              <a:spcAft>
                <a:spcPts val="0"/>
              </a:spcAft>
              <a:buNone/>
            </a:pPr>
            <a:endParaRPr sz="1800" b="1">
              <a:latin typeface="Times New Roman"/>
              <a:ea typeface="Times New Roman"/>
              <a:cs typeface="Times New Roman"/>
              <a:sym typeface="Times New Roman"/>
            </a:endParaRPr>
          </a:p>
          <a:p>
            <a:pPr marL="0" lvl="0" indent="0" algn="l" rtl="0">
              <a:spcBef>
                <a:spcPts val="0"/>
              </a:spcBef>
              <a:spcAft>
                <a:spcPts val="0"/>
              </a:spcAft>
              <a:buNone/>
            </a:pPr>
            <a:r>
              <a:rPr lang="en" sz="1800" b="1">
                <a:latin typeface="Times New Roman"/>
                <a:ea typeface="Times New Roman"/>
                <a:cs typeface="Times New Roman"/>
                <a:sym typeface="Times New Roman"/>
              </a:rPr>
              <a:t>Two sessions: October/November and February/March</a:t>
            </a:r>
            <a:endParaRPr sz="1800" b="1">
              <a:latin typeface="Times New Roman"/>
              <a:ea typeface="Times New Roman"/>
              <a:cs typeface="Times New Roman"/>
              <a:sym typeface="Times New Roman"/>
            </a:endParaRPr>
          </a:p>
          <a:p>
            <a:pPr marL="0" lvl="0" indent="0" algn="l" rtl="0">
              <a:spcBef>
                <a:spcPts val="0"/>
              </a:spcBef>
              <a:spcAft>
                <a:spcPts val="0"/>
              </a:spcAft>
              <a:buNone/>
            </a:pPr>
            <a:endParaRPr sz="1800" b="1">
              <a:latin typeface="Times New Roman"/>
              <a:ea typeface="Times New Roman"/>
              <a:cs typeface="Times New Roman"/>
              <a:sym typeface="Times New Roman"/>
            </a:endParaRPr>
          </a:p>
          <a:p>
            <a:pPr marL="0" lvl="0" indent="0" algn="l" rtl="0">
              <a:spcBef>
                <a:spcPts val="0"/>
              </a:spcBef>
              <a:spcAft>
                <a:spcPts val="0"/>
              </a:spcAft>
              <a:buNone/>
            </a:pPr>
            <a:r>
              <a:rPr lang="en" sz="1800" b="1">
                <a:latin typeface="Times New Roman"/>
                <a:ea typeface="Times New Roman"/>
                <a:cs typeface="Times New Roman"/>
                <a:sym typeface="Times New Roman"/>
              </a:rPr>
              <a:t>To join Scratch Pals, complete the online form.  Based on the information you provide you and your students will be with other students based on their age (Grades 2 to 5 or Grades 6 &amp; Above) and interests ( for example: The Arts, Physical Computing, Making Connections, and Code the World You Wish to See).  </a:t>
            </a:r>
            <a:endParaRPr sz="1800" b="1">
              <a:latin typeface="Times New Roman"/>
              <a:ea typeface="Times New Roman"/>
              <a:cs typeface="Times New Roman"/>
              <a:sym typeface="Times New Roman"/>
            </a:endParaRPr>
          </a:p>
          <a:p>
            <a:pPr marL="0" lvl="0" indent="0" algn="l" rtl="0">
              <a:spcBef>
                <a:spcPts val="0"/>
              </a:spcBef>
              <a:spcAft>
                <a:spcPts val="0"/>
              </a:spcAft>
              <a:buNone/>
            </a:pPr>
            <a:endParaRPr sz="1800" b="1">
              <a:latin typeface="Times New Roman"/>
              <a:ea typeface="Times New Roman"/>
              <a:cs typeface="Times New Roman"/>
              <a:sym typeface="Times New Roman"/>
            </a:endParaRPr>
          </a:p>
          <a:p>
            <a:pPr marL="0" lvl="0" indent="0" algn="l" rtl="0">
              <a:spcBef>
                <a:spcPts val="0"/>
              </a:spcBef>
              <a:spcAft>
                <a:spcPts val="0"/>
              </a:spcAft>
              <a:buNone/>
            </a:pPr>
            <a:r>
              <a:rPr lang="en" sz="1800" b="1">
                <a:latin typeface="Times New Roman"/>
                <a:ea typeface="Times New Roman"/>
                <a:cs typeface="Times New Roman"/>
                <a:sym typeface="Times New Roman"/>
              </a:rPr>
              <a:t>ScratchPal Ambassadors and other educators are available to assist you with draft projects and ways to connect.</a:t>
            </a:r>
            <a:endParaRPr sz="1800" b="1">
              <a:latin typeface="Times New Roman"/>
              <a:ea typeface="Times New Roman"/>
              <a:cs typeface="Times New Roman"/>
              <a:sym typeface="Times New Roman"/>
            </a:endParaRPr>
          </a:p>
          <a:p>
            <a:pPr marL="0" lvl="0" indent="0" algn="l" rtl="0">
              <a:spcBef>
                <a:spcPts val="0"/>
              </a:spcBef>
              <a:spcAft>
                <a:spcPts val="0"/>
              </a:spcAft>
              <a:buNone/>
            </a:pPr>
            <a:r>
              <a:rPr lang="en"/>
              <a:t>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03"/>
        <p:cNvGrpSpPr/>
        <p:nvPr/>
      </p:nvGrpSpPr>
      <p:grpSpPr>
        <a:xfrm>
          <a:off x="0" y="0"/>
          <a:ext cx="0" cy="0"/>
          <a:chOff x="0" y="0"/>
          <a:chExt cx="0" cy="0"/>
        </a:xfrm>
      </p:grpSpPr>
      <p:sp>
        <p:nvSpPr>
          <p:cNvPr id="604" name="Google Shape;604;p104"/>
          <p:cNvSpPr txBox="1"/>
          <p:nvPr/>
        </p:nvSpPr>
        <p:spPr>
          <a:xfrm>
            <a:off x="561975" y="504825"/>
            <a:ext cx="7953300" cy="344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Times New Roman"/>
                <a:ea typeface="Times New Roman"/>
                <a:cs typeface="Times New Roman"/>
                <a:sym typeface="Times New Roman"/>
              </a:rPr>
              <a:t>Your students will post their projects and, in turn, see projects from other students.  </a:t>
            </a:r>
            <a:endParaRPr sz="1800"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8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800" b="1">
                <a:solidFill>
                  <a:schemeClr val="dk1"/>
                </a:solidFill>
                <a:latin typeface="Times New Roman"/>
                <a:ea typeface="Times New Roman"/>
                <a:cs typeface="Times New Roman"/>
                <a:sym typeface="Times New Roman"/>
              </a:rPr>
              <a:t>Learning from others, being part of a community, and supporting others are just some of the benefits beyond coding.  </a:t>
            </a:r>
            <a:endParaRPr sz="1800"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8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800" b="1">
                <a:solidFill>
                  <a:schemeClr val="dk1"/>
                </a:solidFill>
                <a:latin typeface="Times New Roman"/>
                <a:ea typeface="Times New Roman"/>
                <a:cs typeface="Times New Roman"/>
                <a:sym typeface="Times New Roman"/>
              </a:rPr>
              <a:t>There are options to connect with others within the interest groups via an online social media platform.</a:t>
            </a:r>
            <a:endParaRPr sz="1800"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800"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800" b="1">
                <a:solidFill>
                  <a:schemeClr val="dk1"/>
                </a:solidFill>
                <a:latin typeface="Times New Roman"/>
                <a:ea typeface="Times New Roman"/>
                <a:cs typeface="Times New Roman"/>
                <a:sym typeface="Times New Roman"/>
              </a:rPr>
              <a:t>Find out more at the website and Guide for Educators </a:t>
            </a:r>
            <a:r>
              <a:rPr lang="en" sz="1800" b="1" u="sng">
                <a:solidFill>
                  <a:schemeClr val="accent5"/>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https://sites.google.com/view/scratchpals/resources</a:t>
            </a:r>
            <a:r>
              <a:rPr lang="en" sz="1800" b="1">
                <a:solidFill>
                  <a:schemeClr val="dk1"/>
                </a:solidFill>
                <a:latin typeface="Times New Roman"/>
                <a:ea typeface="Times New Roman"/>
                <a:cs typeface="Times New Roman"/>
                <a:sym typeface="Times New Roman"/>
              </a:rPr>
              <a:t> </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08"/>
        <p:cNvGrpSpPr/>
        <p:nvPr/>
      </p:nvGrpSpPr>
      <p:grpSpPr>
        <a:xfrm>
          <a:off x="0" y="0"/>
          <a:ext cx="0" cy="0"/>
          <a:chOff x="0" y="0"/>
          <a:chExt cx="0" cy="0"/>
        </a:xfrm>
      </p:grpSpPr>
      <p:pic>
        <p:nvPicPr>
          <p:cNvPr id="609" name="Google Shape;609;p105"/>
          <p:cNvPicPr preferRelativeResize="0"/>
          <p:nvPr/>
        </p:nvPicPr>
        <p:blipFill>
          <a:blip r:embed="rId3">
            <a:alphaModFix/>
          </a:blip>
          <a:stretch>
            <a:fillRect/>
          </a:stretch>
        </p:blipFill>
        <p:spPr>
          <a:xfrm>
            <a:off x="152400" y="152400"/>
            <a:ext cx="5981700" cy="1847850"/>
          </a:xfrm>
          <a:prstGeom prst="rect">
            <a:avLst/>
          </a:prstGeom>
          <a:noFill/>
          <a:ln w="9525" cap="flat" cmpd="sng">
            <a:solidFill>
              <a:schemeClr val="dk1"/>
            </a:solidFill>
            <a:prstDash val="solid"/>
            <a:round/>
            <a:headEnd type="none" w="sm" len="sm"/>
            <a:tailEnd type="none" w="sm" len="sm"/>
          </a:ln>
        </p:spPr>
      </p:pic>
      <p:pic>
        <p:nvPicPr>
          <p:cNvPr id="610" name="Google Shape;610;p105"/>
          <p:cNvPicPr preferRelativeResize="0"/>
          <p:nvPr/>
        </p:nvPicPr>
        <p:blipFill>
          <a:blip r:embed="rId4">
            <a:alphaModFix/>
          </a:blip>
          <a:stretch>
            <a:fillRect/>
          </a:stretch>
        </p:blipFill>
        <p:spPr>
          <a:xfrm>
            <a:off x="1181100" y="2127850"/>
            <a:ext cx="6115050" cy="2009775"/>
          </a:xfrm>
          <a:prstGeom prst="rect">
            <a:avLst/>
          </a:prstGeom>
          <a:noFill/>
          <a:ln w="9525" cap="flat" cmpd="sng">
            <a:solidFill>
              <a:schemeClr val="dk1"/>
            </a:solidFill>
            <a:prstDash val="solid"/>
            <a:round/>
            <a:headEnd type="none" w="sm" len="sm"/>
            <a:tailEnd type="none" w="sm" len="sm"/>
          </a:ln>
        </p:spPr>
      </p:pic>
      <p:pic>
        <p:nvPicPr>
          <p:cNvPr id="611" name="Google Shape;611;p105"/>
          <p:cNvPicPr preferRelativeResize="0"/>
          <p:nvPr/>
        </p:nvPicPr>
        <p:blipFill>
          <a:blip r:embed="rId5">
            <a:alphaModFix/>
          </a:blip>
          <a:stretch>
            <a:fillRect/>
          </a:stretch>
        </p:blipFill>
        <p:spPr>
          <a:xfrm>
            <a:off x="5704900" y="4587475"/>
            <a:ext cx="3086100" cy="266700"/>
          </a:xfrm>
          <a:prstGeom prst="rect">
            <a:avLst/>
          </a:prstGeom>
          <a:noFill/>
          <a:ln>
            <a:noFill/>
          </a:ln>
        </p:spPr>
      </p:pic>
      <p:sp>
        <p:nvSpPr>
          <p:cNvPr id="612" name="Google Shape;612;p105"/>
          <p:cNvSpPr txBox="1"/>
          <p:nvPr/>
        </p:nvSpPr>
        <p:spPr>
          <a:xfrm>
            <a:off x="6515100" y="371475"/>
            <a:ext cx="2409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Here are some themes</a:t>
            </a:r>
            <a:endParaRPr sz="2400" b="1">
              <a:latin typeface="Times New Roman"/>
              <a:ea typeface="Times New Roman"/>
              <a:cs typeface="Times New Roman"/>
              <a:sym typeface="Times New Roman"/>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16"/>
        <p:cNvGrpSpPr/>
        <p:nvPr/>
      </p:nvGrpSpPr>
      <p:grpSpPr>
        <a:xfrm>
          <a:off x="0" y="0"/>
          <a:ext cx="0" cy="0"/>
          <a:chOff x="0" y="0"/>
          <a:chExt cx="0" cy="0"/>
        </a:xfrm>
      </p:grpSpPr>
      <p:pic>
        <p:nvPicPr>
          <p:cNvPr id="617" name="Google Shape;617;p106"/>
          <p:cNvPicPr preferRelativeResize="0"/>
          <p:nvPr/>
        </p:nvPicPr>
        <p:blipFill>
          <a:blip r:embed="rId3">
            <a:alphaModFix/>
          </a:blip>
          <a:stretch>
            <a:fillRect/>
          </a:stretch>
        </p:blipFill>
        <p:spPr>
          <a:xfrm>
            <a:off x="152400" y="152400"/>
            <a:ext cx="6172200" cy="2047875"/>
          </a:xfrm>
          <a:prstGeom prst="rect">
            <a:avLst/>
          </a:prstGeom>
          <a:noFill/>
          <a:ln w="9525" cap="flat" cmpd="sng">
            <a:solidFill>
              <a:schemeClr val="dk1"/>
            </a:solidFill>
            <a:prstDash val="solid"/>
            <a:round/>
            <a:headEnd type="none" w="sm" len="sm"/>
            <a:tailEnd type="none" w="sm" len="sm"/>
          </a:ln>
        </p:spPr>
      </p:pic>
      <p:pic>
        <p:nvPicPr>
          <p:cNvPr id="618" name="Google Shape;618;p106"/>
          <p:cNvPicPr preferRelativeResize="0"/>
          <p:nvPr/>
        </p:nvPicPr>
        <p:blipFill>
          <a:blip r:embed="rId4">
            <a:alphaModFix/>
          </a:blip>
          <a:stretch>
            <a:fillRect/>
          </a:stretch>
        </p:blipFill>
        <p:spPr>
          <a:xfrm>
            <a:off x="2209800" y="2352675"/>
            <a:ext cx="6143625" cy="2057400"/>
          </a:xfrm>
          <a:prstGeom prst="rect">
            <a:avLst/>
          </a:prstGeom>
          <a:noFill/>
          <a:ln w="9525" cap="flat" cmpd="sng">
            <a:solidFill>
              <a:schemeClr val="dk1"/>
            </a:solidFill>
            <a:prstDash val="solid"/>
            <a:round/>
            <a:headEnd type="none" w="sm" len="sm"/>
            <a:tailEnd type="none" w="sm" len="sm"/>
          </a:ln>
        </p:spPr>
      </p:pic>
      <p:pic>
        <p:nvPicPr>
          <p:cNvPr id="619" name="Google Shape;619;p106"/>
          <p:cNvPicPr preferRelativeResize="0"/>
          <p:nvPr/>
        </p:nvPicPr>
        <p:blipFill>
          <a:blip r:embed="rId5">
            <a:alphaModFix/>
          </a:blip>
          <a:stretch>
            <a:fillRect/>
          </a:stretch>
        </p:blipFill>
        <p:spPr>
          <a:xfrm>
            <a:off x="5478150" y="4661625"/>
            <a:ext cx="3472575" cy="3001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23"/>
        <p:cNvGrpSpPr/>
        <p:nvPr/>
      </p:nvGrpSpPr>
      <p:grpSpPr>
        <a:xfrm>
          <a:off x="0" y="0"/>
          <a:ext cx="0" cy="0"/>
          <a:chOff x="0" y="0"/>
          <a:chExt cx="0" cy="0"/>
        </a:xfrm>
      </p:grpSpPr>
      <p:pic>
        <p:nvPicPr>
          <p:cNvPr id="624" name="Google Shape;624;p107"/>
          <p:cNvPicPr preferRelativeResize="0"/>
          <p:nvPr/>
        </p:nvPicPr>
        <p:blipFill>
          <a:blip r:embed="rId3">
            <a:alphaModFix/>
          </a:blip>
          <a:stretch>
            <a:fillRect/>
          </a:stretch>
        </p:blipFill>
        <p:spPr>
          <a:xfrm>
            <a:off x="504825" y="744600"/>
            <a:ext cx="7987993" cy="3812250"/>
          </a:xfrm>
          <a:prstGeom prst="rect">
            <a:avLst/>
          </a:prstGeom>
          <a:noFill/>
          <a:ln w="9525" cap="flat" cmpd="sng">
            <a:solidFill>
              <a:schemeClr val="dk1"/>
            </a:solidFill>
            <a:prstDash val="solid"/>
            <a:round/>
            <a:headEnd type="none" w="sm" len="sm"/>
            <a:tailEnd type="none" w="sm" len="sm"/>
          </a:ln>
        </p:spPr>
      </p:pic>
      <p:sp>
        <p:nvSpPr>
          <p:cNvPr id="625" name="Google Shape;625;p107"/>
          <p:cNvSpPr txBox="1"/>
          <p:nvPr/>
        </p:nvSpPr>
        <p:spPr>
          <a:xfrm>
            <a:off x="415700" y="190500"/>
            <a:ext cx="8376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Projects created from around the world with ScratchPals.</a:t>
            </a:r>
            <a:endParaRPr sz="2400" b="1">
              <a:latin typeface="Times New Roman"/>
              <a:ea typeface="Times New Roman"/>
              <a:cs typeface="Times New Roman"/>
              <a:sym typeface="Times New Roman"/>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29"/>
        <p:cNvGrpSpPr/>
        <p:nvPr/>
      </p:nvGrpSpPr>
      <p:grpSpPr>
        <a:xfrm>
          <a:off x="0" y="0"/>
          <a:ext cx="0" cy="0"/>
          <a:chOff x="0" y="0"/>
          <a:chExt cx="0" cy="0"/>
        </a:xfrm>
      </p:grpSpPr>
      <p:pic>
        <p:nvPicPr>
          <p:cNvPr id="630" name="Google Shape;630;p108"/>
          <p:cNvPicPr preferRelativeResize="0"/>
          <p:nvPr/>
        </p:nvPicPr>
        <p:blipFill>
          <a:blip r:embed="rId3">
            <a:alphaModFix/>
          </a:blip>
          <a:stretch>
            <a:fillRect/>
          </a:stretch>
        </p:blipFill>
        <p:spPr>
          <a:xfrm>
            <a:off x="1689250" y="53250"/>
            <a:ext cx="6000750" cy="48196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34"/>
        <p:cNvGrpSpPr/>
        <p:nvPr/>
      </p:nvGrpSpPr>
      <p:grpSpPr>
        <a:xfrm>
          <a:off x="0" y="0"/>
          <a:ext cx="0" cy="0"/>
          <a:chOff x="0" y="0"/>
          <a:chExt cx="0" cy="0"/>
        </a:xfrm>
      </p:grpSpPr>
      <p:pic>
        <p:nvPicPr>
          <p:cNvPr id="635" name="Google Shape;635;p109"/>
          <p:cNvPicPr preferRelativeResize="0"/>
          <p:nvPr/>
        </p:nvPicPr>
        <p:blipFill>
          <a:blip r:embed="rId3">
            <a:alphaModFix/>
          </a:blip>
          <a:stretch>
            <a:fillRect/>
          </a:stretch>
        </p:blipFill>
        <p:spPr>
          <a:xfrm>
            <a:off x="511825" y="115225"/>
            <a:ext cx="4714875" cy="4638675"/>
          </a:xfrm>
          <a:prstGeom prst="rect">
            <a:avLst/>
          </a:prstGeom>
          <a:noFill/>
          <a:ln w="9525" cap="flat" cmpd="sng">
            <a:solidFill>
              <a:schemeClr val="dk1"/>
            </a:solidFill>
            <a:prstDash val="solid"/>
            <a:round/>
            <a:headEnd type="none" w="sm" len="sm"/>
            <a:tailEnd type="none" w="sm" len="sm"/>
          </a:ln>
        </p:spPr>
      </p:pic>
      <p:sp>
        <p:nvSpPr>
          <p:cNvPr id="636" name="Google Shape;636;p109"/>
          <p:cNvSpPr txBox="1"/>
          <p:nvPr/>
        </p:nvSpPr>
        <p:spPr>
          <a:xfrm>
            <a:off x="5713625" y="297450"/>
            <a:ext cx="3024000" cy="150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Run during the summer months.  Open worldwide.</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40"/>
        <p:cNvGrpSpPr/>
        <p:nvPr/>
      </p:nvGrpSpPr>
      <p:grpSpPr>
        <a:xfrm>
          <a:off x="0" y="0"/>
          <a:ext cx="0" cy="0"/>
          <a:chOff x="0" y="0"/>
          <a:chExt cx="0" cy="0"/>
        </a:xfrm>
      </p:grpSpPr>
      <p:sp>
        <p:nvSpPr>
          <p:cNvPr id="641" name="Google Shape;641;p110"/>
          <p:cNvSpPr txBox="1"/>
          <p:nvPr/>
        </p:nvSpPr>
        <p:spPr>
          <a:xfrm>
            <a:off x="1001500" y="741850"/>
            <a:ext cx="6955500" cy="295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b="1">
                <a:solidFill>
                  <a:schemeClr val="accent1"/>
                </a:solidFill>
                <a:latin typeface="Times New Roman"/>
                <a:ea typeface="Times New Roman"/>
                <a:cs typeface="Times New Roman"/>
                <a:sym typeface="Times New Roman"/>
              </a:rPr>
              <a:t>Scratch </a:t>
            </a:r>
            <a:endParaRPr sz="6000" b="1">
              <a:solidFill>
                <a:schemeClr val="accent1"/>
              </a:solidFill>
              <a:latin typeface="Times New Roman"/>
              <a:ea typeface="Times New Roman"/>
              <a:cs typeface="Times New Roman"/>
              <a:sym typeface="Times New Roman"/>
            </a:endParaRPr>
          </a:p>
          <a:p>
            <a:pPr marL="0" lvl="0" indent="0" algn="ctr" rtl="0">
              <a:spcBef>
                <a:spcPts val="0"/>
              </a:spcBef>
              <a:spcAft>
                <a:spcPts val="0"/>
              </a:spcAft>
              <a:buNone/>
            </a:pPr>
            <a:r>
              <a:rPr lang="en" sz="6000" b="1">
                <a:solidFill>
                  <a:schemeClr val="accent1"/>
                </a:solidFill>
                <a:latin typeface="Times New Roman"/>
                <a:ea typeface="Times New Roman"/>
                <a:cs typeface="Times New Roman"/>
                <a:sym typeface="Times New Roman"/>
              </a:rPr>
              <a:t>Throughout the Year </a:t>
            </a:r>
            <a:endParaRPr sz="6000" b="1">
              <a:solidFill>
                <a:schemeClr val="accent1"/>
              </a:solidFill>
              <a:latin typeface="Times New Roman"/>
              <a:ea typeface="Times New Roman"/>
              <a:cs typeface="Times New Roman"/>
              <a:sym typeface="Times New Roman"/>
            </a:endParaRPr>
          </a:p>
        </p:txBody>
      </p:sp>
      <p:sp>
        <p:nvSpPr>
          <p:cNvPr id="642" name="Google Shape;642;p110"/>
          <p:cNvSpPr txBox="1"/>
          <p:nvPr/>
        </p:nvSpPr>
        <p:spPr>
          <a:xfrm>
            <a:off x="7309350" y="4254850"/>
            <a:ext cx="130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chemeClr val="hlink"/>
                </a:solidFill>
                <a:latin typeface="Times New Roman"/>
                <a:ea typeface="Times New Roman"/>
                <a:cs typeface="Times New Roman"/>
                <a:sym typeface="Times New Roman"/>
                <a:hlinkClick r:id="rId3" action="ppaction://hlinksldjump"/>
              </a:rPr>
              <a:t>TofC Back</a:t>
            </a:r>
            <a:endParaRPr b="1">
              <a:latin typeface="Times New Roman"/>
              <a:ea typeface="Times New Roman"/>
              <a:cs typeface="Times New Roman"/>
              <a:sym typeface="Times New Roman"/>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4EE10"/>
        </a:solidFill>
        <a:effectLst/>
      </p:bgPr>
    </p:bg>
    <p:spTree>
      <p:nvGrpSpPr>
        <p:cNvPr id="1" name="Shape 646"/>
        <p:cNvGrpSpPr/>
        <p:nvPr/>
      </p:nvGrpSpPr>
      <p:grpSpPr>
        <a:xfrm>
          <a:off x="0" y="0"/>
          <a:ext cx="0" cy="0"/>
          <a:chOff x="0" y="0"/>
          <a:chExt cx="0" cy="0"/>
        </a:xfrm>
      </p:grpSpPr>
      <p:pic>
        <p:nvPicPr>
          <p:cNvPr id="647" name="Google Shape;647;p111"/>
          <p:cNvPicPr preferRelativeResize="0"/>
          <p:nvPr/>
        </p:nvPicPr>
        <p:blipFill>
          <a:blip r:embed="rId3">
            <a:alphaModFix/>
          </a:blip>
          <a:stretch>
            <a:fillRect/>
          </a:stretch>
        </p:blipFill>
        <p:spPr>
          <a:xfrm>
            <a:off x="5087625" y="323700"/>
            <a:ext cx="3743325" cy="3505200"/>
          </a:xfrm>
          <a:prstGeom prst="rect">
            <a:avLst/>
          </a:prstGeom>
          <a:noFill/>
          <a:ln w="9525" cap="flat" cmpd="sng">
            <a:solidFill>
              <a:schemeClr val="dk1"/>
            </a:solidFill>
            <a:prstDash val="solid"/>
            <a:round/>
            <a:headEnd type="none" w="sm" len="sm"/>
            <a:tailEnd type="none" w="sm" len="sm"/>
          </a:ln>
        </p:spPr>
      </p:pic>
      <p:sp>
        <p:nvSpPr>
          <p:cNvPr id="648" name="Google Shape;648;p111"/>
          <p:cNvSpPr txBox="1"/>
          <p:nvPr/>
        </p:nvSpPr>
        <p:spPr>
          <a:xfrm>
            <a:off x="402275" y="275400"/>
            <a:ext cx="44823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Times New Roman"/>
                <a:ea typeface="Times New Roman"/>
                <a:cs typeface="Times New Roman"/>
                <a:sym typeface="Times New Roman"/>
              </a:rPr>
              <a:t>Where to find information about Scratch Community events during the year?</a:t>
            </a:r>
            <a:endParaRPr sz="1800" b="1">
              <a:latin typeface="Times New Roman"/>
              <a:ea typeface="Times New Roman"/>
              <a:cs typeface="Times New Roman"/>
              <a:sym typeface="Times New Roman"/>
            </a:endParaRPr>
          </a:p>
          <a:p>
            <a:pPr marL="0" lvl="0" indent="0" algn="l" rtl="0">
              <a:spcBef>
                <a:spcPts val="0"/>
              </a:spcBef>
              <a:spcAft>
                <a:spcPts val="0"/>
              </a:spcAft>
              <a:buNone/>
            </a:pPr>
            <a:r>
              <a:rPr lang="en" sz="1800" b="1">
                <a:latin typeface="Times New Roman"/>
                <a:ea typeface="Times New Roman"/>
                <a:cs typeface="Times New Roman"/>
                <a:sym typeface="Times New Roman"/>
              </a:rPr>
              <a:t>Scratch News is the place!</a:t>
            </a:r>
            <a:endParaRPr sz="1800" b="1">
              <a:latin typeface="Times New Roman"/>
              <a:ea typeface="Times New Roman"/>
              <a:cs typeface="Times New Roman"/>
              <a:sym typeface="Times New Roman"/>
            </a:endParaRPr>
          </a:p>
          <a:p>
            <a:pPr marL="0" lvl="0" indent="0" algn="l" rtl="0">
              <a:spcBef>
                <a:spcPts val="0"/>
              </a:spcBef>
              <a:spcAft>
                <a:spcPts val="0"/>
              </a:spcAft>
              <a:buNone/>
            </a:pPr>
            <a:r>
              <a:rPr lang="en" sz="1800" b="1">
                <a:latin typeface="Times New Roman"/>
                <a:ea typeface="Times New Roman"/>
                <a:cs typeface="Times New Roman"/>
                <a:sym typeface="Times New Roman"/>
              </a:rPr>
              <a:t>If you have not logged into your account just go to the main site page and News is on the right. </a:t>
            </a:r>
            <a:r>
              <a:rPr lang="en" sz="1800" b="1" u="sng">
                <a:solidFill>
                  <a:schemeClr val="hlink"/>
                </a:solidFill>
                <a:latin typeface="Times New Roman"/>
                <a:ea typeface="Times New Roman"/>
                <a:cs typeface="Times New Roman"/>
                <a:sym typeface="Times New Roman"/>
                <a:hlinkClick r:id="rId4"/>
              </a:rPr>
              <a:t>https://scratch.mit.edu/</a:t>
            </a:r>
            <a:r>
              <a:rPr lang="en" sz="1800" b="1">
                <a:latin typeface="Times New Roman"/>
                <a:ea typeface="Times New Roman"/>
                <a:cs typeface="Times New Roman"/>
                <a:sym typeface="Times New Roman"/>
              </a:rPr>
              <a:t> </a:t>
            </a:r>
            <a:endParaRPr sz="1800" b="1">
              <a:latin typeface="Times New Roman"/>
              <a:ea typeface="Times New Roman"/>
              <a:cs typeface="Times New Roman"/>
              <a:sym typeface="Times New Roman"/>
            </a:endParaRPr>
          </a:p>
          <a:p>
            <a:pPr marL="0" lvl="0" indent="0" algn="l" rtl="0">
              <a:spcBef>
                <a:spcPts val="0"/>
              </a:spcBef>
              <a:spcAft>
                <a:spcPts val="0"/>
              </a:spcAft>
              <a:buNone/>
            </a:pPr>
            <a:r>
              <a:rPr lang="en" sz="1800" b="1">
                <a:latin typeface="Times New Roman"/>
                <a:ea typeface="Times New Roman"/>
                <a:cs typeface="Times New Roman"/>
                <a:sym typeface="Times New Roman"/>
              </a:rPr>
              <a:t>If you are in your account, either the Project Page or See Inside, click on the Scratch Logo to go to the main page. </a:t>
            </a:r>
            <a:r>
              <a:rPr lang="en"/>
              <a:t> </a:t>
            </a:r>
            <a:endParaRPr/>
          </a:p>
          <a:p>
            <a:pPr marL="0" lvl="0" indent="0" algn="l" rtl="0">
              <a:spcBef>
                <a:spcPts val="0"/>
              </a:spcBef>
              <a:spcAft>
                <a:spcPts val="0"/>
              </a:spcAft>
              <a:buNone/>
            </a:pPr>
            <a:r>
              <a:rPr lang="en" sz="1800" b="1">
                <a:latin typeface="Times New Roman"/>
                <a:ea typeface="Times New Roman"/>
                <a:cs typeface="Times New Roman"/>
                <a:sym typeface="Times New Roman"/>
              </a:rPr>
              <a:t>Missed past News items? Click on View All to go to Discussion page and read them </a:t>
            </a:r>
            <a:r>
              <a:rPr lang="en" sz="1800" b="1" u="sng">
                <a:solidFill>
                  <a:schemeClr val="hlink"/>
                </a:solidFill>
                <a:latin typeface="Times New Roman"/>
                <a:ea typeface="Times New Roman"/>
                <a:cs typeface="Times New Roman"/>
                <a:sym typeface="Times New Roman"/>
                <a:hlinkClick r:id="rId5"/>
              </a:rPr>
              <a:t>https://scratch.mit.edu/discuss/5/</a:t>
            </a:r>
            <a:r>
              <a:rPr lang="en" sz="1800" b="1">
                <a:latin typeface="Times New Roman"/>
                <a:ea typeface="Times New Roman"/>
                <a:cs typeface="Times New Roman"/>
                <a:sym typeface="Times New Roman"/>
              </a:rPr>
              <a:t> </a:t>
            </a:r>
            <a:endParaRPr sz="1800" b="1">
              <a:latin typeface="Times New Roman"/>
              <a:ea typeface="Times New Roman"/>
              <a:cs typeface="Times New Roman"/>
              <a:sym typeface="Times New Roman"/>
            </a:endParaRPr>
          </a:p>
        </p:txBody>
      </p:sp>
      <p:pic>
        <p:nvPicPr>
          <p:cNvPr id="649" name="Google Shape;649;p111"/>
          <p:cNvPicPr preferRelativeResize="0"/>
          <p:nvPr/>
        </p:nvPicPr>
        <p:blipFill>
          <a:blip r:embed="rId6">
            <a:alphaModFix/>
          </a:blip>
          <a:stretch>
            <a:fillRect/>
          </a:stretch>
        </p:blipFill>
        <p:spPr>
          <a:xfrm>
            <a:off x="2161011" y="3784800"/>
            <a:ext cx="6922375" cy="10538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7823</Words>
  <Application>Microsoft Office PowerPoint</Application>
  <PresentationFormat>On-screen Show (16:9)</PresentationFormat>
  <Paragraphs>445</Paragraphs>
  <Slides>170</Slides>
  <Notes>170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170</vt:i4>
      </vt:variant>
    </vt:vector>
  </HeadingPairs>
  <TitlesOfParts>
    <vt:vector size="177" baseType="lpstr">
      <vt:lpstr>Roboto</vt:lpstr>
      <vt:lpstr>Caveat</vt:lpstr>
      <vt:lpstr>Times New Roman</vt:lpstr>
      <vt:lpstr>Comic Sans MS</vt:lpstr>
      <vt:lpstr>Arial</vt:lpstr>
      <vt:lpstr>Montserrat</vt:lpstr>
      <vt:lpstr>Simple Light</vt:lpstr>
      <vt:lpstr>Scratch Yellow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Scratch with 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Scratch Yellow Pages</dc:title>
  <dc:creator>Elizabeth Pearsall</dc:creator>
  <cp:lastModifiedBy>Elizabeth Pearsall</cp:lastModifiedBy>
  <cp:revision>1</cp:revision>
  <dcterms:modified xsi:type="dcterms:W3CDTF">2021-05-18T19:09:16Z</dcterms:modified>
</cp:coreProperties>
</file>