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21" r:id="rId3"/>
    <p:sldId id="257" r:id="rId4"/>
    <p:sldId id="286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322" r:id="rId13"/>
    <p:sldId id="285" r:id="rId14"/>
    <p:sldId id="323" r:id="rId15"/>
    <p:sldId id="339" r:id="rId16"/>
    <p:sldId id="266" r:id="rId17"/>
    <p:sldId id="293" r:id="rId18"/>
    <p:sldId id="306" r:id="rId19"/>
    <p:sldId id="329" r:id="rId20"/>
    <p:sldId id="307" r:id="rId21"/>
    <p:sldId id="330" r:id="rId22"/>
    <p:sldId id="331" r:id="rId23"/>
    <p:sldId id="340" r:id="rId24"/>
    <p:sldId id="308" r:id="rId25"/>
    <p:sldId id="332" r:id="rId26"/>
    <p:sldId id="334" r:id="rId27"/>
    <p:sldId id="300" r:id="rId28"/>
    <p:sldId id="301" r:id="rId29"/>
    <p:sldId id="302" r:id="rId30"/>
    <p:sldId id="338" r:id="rId31"/>
    <p:sldId id="324" r:id="rId32"/>
    <p:sldId id="303" r:id="rId33"/>
    <p:sldId id="311" r:id="rId34"/>
    <p:sldId id="312" r:id="rId35"/>
    <p:sldId id="317" r:id="rId36"/>
    <p:sldId id="318" r:id="rId37"/>
    <p:sldId id="320" r:id="rId38"/>
    <p:sldId id="326" r:id="rId39"/>
    <p:sldId id="327" r:id="rId40"/>
    <p:sldId id="341" r:id="rId41"/>
    <p:sldId id="342" r:id="rId42"/>
    <p:sldId id="343" r:id="rId43"/>
    <p:sldId id="344" r:id="rId44"/>
    <p:sldId id="292" r:id="rId45"/>
    <p:sldId id="296" r:id="rId46"/>
    <p:sldId id="297" r:id="rId47"/>
    <p:sldId id="310" r:id="rId48"/>
    <p:sldId id="345" r:id="rId49"/>
    <p:sldId id="34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4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ctach.mit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starter_project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cratched.gse.harvard.edu/guide/files/CreativeComputing20141015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de.org/lear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artners.disney.com/hour-of-code/wayfinding-with-code?c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957589"/>
            <a:ext cx="11471565" cy="217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can learn Scratch without you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getting in their 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53" y="3348507"/>
            <a:ext cx="9144000" cy="20895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Link to this presentation: </a:t>
            </a:r>
          </a:p>
          <a:p>
            <a:r>
              <a:rPr lang="en-US" sz="4000" dirty="0" smtClean="0">
                <a:hlinkClick r:id="rId2"/>
              </a:rPr>
              <a:t>www.KPSCobraCoders.weebly.com</a:t>
            </a:r>
            <a:endParaRPr lang="en-US" sz="4000" dirty="0" smtClean="0"/>
          </a:p>
          <a:p>
            <a:r>
              <a:rPr lang="en-US" sz="4000" dirty="0" err="1" smtClean="0"/>
              <a:t>EdCamp</a:t>
            </a:r>
            <a:r>
              <a:rPr lang="en-US" sz="4000" dirty="0" smtClean="0"/>
              <a:t> 2017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0753" y="1403797"/>
            <a:ext cx="8710982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Don’t have to </a:t>
            </a:r>
            <a:r>
              <a:rPr lang="en-US" sz="3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KNOW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Scratch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Your Students to </a:t>
            </a:r>
            <a:r>
              <a:rPr lang="en-US" sz="3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Do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Scratch: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Everyone’s learning a new language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34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The program directs the student to try again if the block choice is incorrect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984" y="1957588"/>
            <a:ext cx="7981534" cy="36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…or correct and then advances to the next step.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173" y="1883457"/>
            <a:ext cx="8311168" cy="41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With Hour of Code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show any sizable connections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transferring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knowledge from one “game” to another and often tried varied combinations of blocks until one “worked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“beating”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than learning to code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step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became easily frustrated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seemed that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step was too much of a leap from the previous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the gamification factor out-weighed the creativity factor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Hour or Code or Scratch? The answer is BOTH…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4553"/>
            <a:ext cx="5181600" cy="517241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Hour </a:t>
            </a:r>
            <a:r>
              <a:rPr lang="en-US" dirty="0"/>
              <a:t>of Code is a great way to get started coding </a:t>
            </a:r>
            <a:endParaRPr lang="en-US" dirty="0" smtClean="0"/>
          </a:p>
          <a:p>
            <a:r>
              <a:rPr lang="en-US" dirty="0" smtClean="0"/>
              <a:t>Students learn the basics of Block coding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4552"/>
            <a:ext cx="5181600" cy="5172411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With Scratch the creativity aspect dominates over the gaming aspect</a:t>
            </a:r>
          </a:p>
          <a:p>
            <a:r>
              <a:rPr lang="en-US" dirty="0" smtClean="0"/>
              <a:t>Scratch enables students to continue to learn as they create</a:t>
            </a:r>
          </a:p>
          <a:p>
            <a:r>
              <a:rPr lang="en-US" dirty="0" smtClean="0"/>
              <a:t>Scratch enables students to connect to a world-wide community</a:t>
            </a:r>
          </a:p>
          <a:p>
            <a:r>
              <a:rPr lang="en-US" dirty="0" smtClean="0"/>
              <a:t>Scratch enables students to code in the virtual world and the real world (with devices such as Makey </a:t>
            </a:r>
            <a:r>
              <a:rPr lang="en-US" dirty="0" err="1" smtClean="0"/>
              <a:t>Makey</a:t>
            </a:r>
            <a:r>
              <a:rPr lang="en-US" dirty="0" smtClean="0"/>
              <a:t> and robots such as </a:t>
            </a:r>
            <a:r>
              <a:rPr lang="en-US" dirty="0" err="1" smtClean="0"/>
              <a:t>Mbots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System Requirements and Devices </a:t>
            </a:r>
            <a:br>
              <a:rPr lang="en-US" dirty="0" smtClean="0"/>
            </a:br>
            <a:r>
              <a:rPr lang="en-US" dirty="0" smtClean="0"/>
              <a:t>do you need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Scratch On-line and an off line version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Off-line version 1.4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On-line version 2.0 (the file extension is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.sb2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Available on Windows, Mac, or Linux computers, Chrome Books NOT iPads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Adobe Flash Player (released on or after 06152016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Web Browsers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Internet Explorer 10+ for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Chrome for Mac, Windows, or Linux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Firefox for Mac 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Safari Mac 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 for Windows only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What accounts do you need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Students can create their own accounts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Students can share or NOT share their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Teachers can create class accounts</a:t>
            </a:r>
          </a:p>
          <a:p>
            <a:r>
              <a:rPr lang="en-US" dirty="0" smtClean="0"/>
              <a:t>These accounts make it easy for students to see their classmates work</a:t>
            </a:r>
          </a:p>
          <a:p>
            <a:r>
              <a:rPr lang="en-US" dirty="0" smtClean="0"/>
              <a:t>Students can share or NOT share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8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 My School and Other schools I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4"/>
            <a:ext cx="10515600" cy="5069379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orked with individual students, </a:t>
            </a:r>
          </a:p>
          <a:p>
            <a:r>
              <a:rPr lang="en-US" dirty="0"/>
              <a:t>w</a:t>
            </a:r>
            <a:r>
              <a:rPr lang="en-US" dirty="0" smtClean="0"/>
              <a:t>orked with students in my own class (small groups) learning to code during class time while the rest of the class were working on language and math activities</a:t>
            </a:r>
          </a:p>
          <a:p>
            <a:r>
              <a:rPr lang="en-US" dirty="0" smtClean="0"/>
              <a:t>worked with students from other classes, training a small group of students </a:t>
            </a:r>
            <a:r>
              <a:rPr lang="en-US" dirty="0"/>
              <a:t>&amp;</a:t>
            </a:r>
            <a:r>
              <a:rPr lang="en-US" dirty="0" smtClean="0"/>
              <a:t> then supervising them as they coached their classmates over 5 or 6 days</a:t>
            </a:r>
          </a:p>
          <a:p>
            <a:r>
              <a:rPr lang="en-US" dirty="0" smtClean="0"/>
              <a:t>worked </a:t>
            </a:r>
            <a:r>
              <a:rPr lang="en-US" dirty="0"/>
              <a:t>with students from another school, training small groups of students while the homeroom teacher worked with the remaining 2/3 of the </a:t>
            </a:r>
            <a:r>
              <a:rPr lang="en-US" dirty="0" smtClean="0"/>
              <a:t>class in ONE day</a:t>
            </a:r>
          </a:p>
          <a:p>
            <a:r>
              <a:rPr lang="en-US" dirty="0" smtClean="0"/>
              <a:t>worked </a:t>
            </a:r>
            <a:r>
              <a:rPr lang="en-US" dirty="0"/>
              <a:t>with students from another school, training a small group of students and they coached/trained their classmates while the homeroom teacher worked with the remaining </a:t>
            </a:r>
            <a:r>
              <a:rPr lang="en-US" dirty="0" smtClean="0"/>
              <a:t>students in one day</a:t>
            </a:r>
            <a:endParaRPr lang="en-US" dirty="0"/>
          </a:p>
          <a:p>
            <a:r>
              <a:rPr lang="en-US" dirty="0" smtClean="0"/>
              <a:t>AND THEY ALL STARTED WITH THE SAME SCRATCH CARD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6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/>
              <a:t>What </a:t>
            </a:r>
            <a:r>
              <a:rPr lang="en-US" sz="4000" dirty="0" smtClean="0"/>
              <a:t>resources do </a:t>
            </a:r>
            <a:r>
              <a:rPr lang="en-US" sz="4000" dirty="0"/>
              <a:t>you need </a:t>
            </a:r>
            <a:r>
              <a:rPr lang="en-US" sz="4000" dirty="0" smtClean="0"/>
              <a:t>to </a:t>
            </a:r>
            <a:r>
              <a:rPr lang="en-US" sz="4000" dirty="0"/>
              <a:t>do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6524"/>
            <a:ext cx="5083046" cy="485043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Teachers copy off the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Create a Story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cards in colour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Colour print to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help students find the correct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block because there are 10 categories of blocks in SCRIPTS &amp; several of the colours are close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Suggestion 1 copy for every 2 or 3 students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596980"/>
            <a:ext cx="5488119" cy="37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all situations here is what I used to start…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78420"/>
            <a:ext cx="8468379" cy="53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Why Scratch Cards </a:t>
            </a:r>
            <a:r>
              <a:rPr lang="en-US" dirty="0" smtClean="0"/>
              <a:t>and Student </a:t>
            </a:r>
            <a:r>
              <a:rPr lang="en-US" dirty="0" smtClean="0"/>
              <a:t>Coaches?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/>
              <a:t>In this set of cards </a:t>
            </a:r>
            <a:r>
              <a:rPr lang="en-US" dirty="0" smtClean="0"/>
              <a:t>(Create a Story Cards) there </a:t>
            </a:r>
            <a:r>
              <a:rPr lang="en-US" dirty="0"/>
              <a:t>are 9 tasks students </a:t>
            </a:r>
            <a:r>
              <a:rPr lang="en-US" dirty="0" smtClean="0"/>
              <a:t>complete and this is a manageable number even if the students complete all in one day</a:t>
            </a:r>
            <a:endParaRPr lang="en-US" dirty="0" smtClean="0"/>
          </a:p>
          <a:p>
            <a:r>
              <a:rPr lang="en-US" dirty="0"/>
              <a:t>We have found that all our students can complete the tasks either independently or with student </a:t>
            </a:r>
            <a:r>
              <a:rPr lang="en-US" dirty="0" smtClean="0"/>
              <a:t>coaches (The </a:t>
            </a:r>
            <a:r>
              <a:rPr lang="en-US" dirty="0"/>
              <a:t>effectiveness of Student Coaches is one of the concepts we did not consider in our original </a:t>
            </a:r>
            <a:r>
              <a:rPr lang="en-US" dirty="0" smtClean="0"/>
              <a:t>proposal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We believe </a:t>
            </a:r>
            <a:r>
              <a:rPr lang="en-US" dirty="0" smtClean="0"/>
              <a:t>the idea of Student </a:t>
            </a:r>
            <a:r>
              <a:rPr lang="en-US" dirty="0" smtClean="0"/>
              <a:t>Coaches is </a:t>
            </a:r>
            <a:r>
              <a:rPr lang="en-US" dirty="0"/>
              <a:t>key for teachers who want to have their students code but don’t know how to accomplish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Using </a:t>
            </a:r>
            <a:r>
              <a:rPr lang="en-US" dirty="0"/>
              <a:t>these cards ensures that all students have the same basic knowledge and therefore form a learning </a:t>
            </a:r>
            <a:r>
              <a:rPr lang="en-US" dirty="0" smtClean="0"/>
              <a:t>community to </a:t>
            </a:r>
            <a:r>
              <a:rPr lang="en-US" dirty="0"/>
              <a:t>develop tasks beyond the ones described in the cards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goals of this workshop are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  <a:solidFill>
            <a:srgbClr val="FFC000"/>
          </a:solidFill>
        </p:spPr>
        <p:txBody>
          <a:bodyPr/>
          <a:lstStyle/>
          <a:p>
            <a:r>
              <a:rPr lang="en-US" sz="3200" dirty="0" smtClean="0"/>
              <a:t>To provide a practical and informative session for classroom teachers who would like their students to code in Scratch but believe they don’t know enough about coding or Scratch to begin</a:t>
            </a:r>
          </a:p>
          <a:p>
            <a:r>
              <a:rPr lang="en-US" sz="3200" dirty="0" smtClean="0"/>
              <a:t>To showcase useful resources for teachers so they know what they could do to start and what they could do to continue coding</a:t>
            </a:r>
          </a:p>
          <a:p>
            <a:r>
              <a:rPr lang="en-US" sz="3200" dirty="0" smtClean="0"/>
              <a:t>To highlight specific student tasks that provide a common foundation for Scratch coding and are accessible for all</a:t>
            </a:r>
          </a:p>
          <a:p>
            <a:r>
              <a:rPr lang="en-US" sz="3200" dirty="0" smtClean="0"/>
              <a:t>To share failures and successes and pass on hints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The instructions have minimal text making it easy for students to </a:t>
            </a:r>
            <a:r>
              <a:rPr lang="en-US" sz="3600" dirty="0" smtClean="0"/>
              <a:t>learn simple tasks</a:t>
            </a:r>
            <a:r>
              <a:rPr lang="en-US" sz="3600" dirty="0" smtClean="0"/>
              <a:t>.  Each task is one page long.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467" y="1854557"/>
            <a:ext cx="4851781" cy="178346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6248" y="1854557"/>
            <a:ext cx="5957552" cy="4507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Students are directed to resources already in Scratch libraries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257" y="1571223"/>
            <a:ext cx="5484543" cy="46057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2618" y="1700011"/>
            <a:ext cx="5331182" cy="44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08" y="416642"/>
            <a:ext cx="10515600" cy="12447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Later they learn how to create their own Sprites and Backdrops: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675" y="1893194"/>
            <a:ext cx="4932028" cy="428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395" y="1152268"/>
            <a:ext cx="1290750" cy="52803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9146" y="1735638"/>
            <a:ext cx="4476998" cy="44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FYI: Using </a:t>
            </a:r>
            <a:r>
              <a:rPr lang="en-US" dirty="0" smtClean="0"/>
              <a:t>the device’s camera and/or microphone requires two acceptances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927" y="1825625"/>
            <a:ext cx="3908146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737" y="2367756"/>
            <a:ext cx="34385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Coding instructions are clear and concise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en-US" sz="3200" dirty="0" smtClean="0"/>
              <a:t>HINT: At this point I ask students to “read” the blocks so they know what will happen with these blocks …</a:t>
            </a:r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/>
              <a:t>When the green flag is clicked, the backdrop will be the pathway and the sprite Abby will have a speech bubble that says, </a:t>
            </a:r>
            <a:r>
              <a:rPr lang="en-US" sz="3200" i="1" dirty="0" smtClean="0"/>
              <a:t>“What’s </a:t>
            </a:r>
            <a:r>
              <a:rPr lang="en-US" sz="3200" i="1" dirty="0" smtClean="0"/>
              <a:t>in this garden</a:t>
            </a:r>
            <a:r>
              <a:rPr lang="en-US" sz="3200" i="1" dirty="0" smtClean="0"/>
              <a:t>?””</a:t>
            </a:r>
            <a:endParaRPr lang="en-US" sz="3200" i="1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6" y="1558344"/>
            <a:ext cx="5617615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7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Here </a:t>
            </a:r>
            <a:r>
              <a:rPr lang="en-US" dirty="0" smtClean="0"/>
              <a:t>is the result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865" y="1017432"/>
            <a:ext cx="5642135" cy="43273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27" y="1249251"/>
            <a:ext cx="5030273" cy="3863662"/>
          </a:xfrm>
          <a:solidFill>
            <a:srgbClr val="FFC000"/>
          </a:solidFill>
        </p:spPr>
        <p:txBody>
          <a:bodyPr/>
          <a:lstStyle/>
          <a:p>
            <a:r>
              <a:rPr lang="en-US" sz="3200" dirty="0" smtClean="0"/>
              <a:t>Having students talk their way through the coding is an important step</a:t>
            </a:r>
          </a:p>
          <a:p>
            <a:r>
              <a:rPr lang="en-US" sz="3200" dirty="0" smtClean="0"/>
              <a:t>Often problem situations are “debugged” by talking them out to </a:t>
            </a:r>
            <a:r>
              <a:rPr lang="en-US" sz="3200" dirty="0" smtClean="0"/>
              <a:t>themselves </a:t>
            </a:r>
            <a:r>
              <a:rPr lang="en-US" sz="3200" dirty="0" smtClean="0"/>
              <a:t>or a peer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8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By the end of the 9 cards students can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find and code multiple sprites’ movements separately </a:t>
            </a:r>
          </a:p>
          <a:p>
            <a:r>
              <a:rPr lang="en-US" dirty="0" smtClean="0"/>
              <a:t>code sprites to interact with conversations and movements</a:t>
            </a:r>
          </a:p>
          <a:p>
            <a:r>
              <a:rPr lang="en-US" dirty="0" smtClean="0"/>
              <a:t>code the sprites to move to specific co-ordinates in a four quadrant grid</a:t>
            </a:r>
          </a:p>
          <a:p>
            <a:r>
              <a:rPr lang="en-US" dirty="0" smtClean="0"/>
              <a:t>find multiple backdrops and code them to change on demand</a:t>
            </a:r>
          </a:p>
          <a:p>
            <a:r>
              <a:rPr lang="en-US" dirty="0" smtClean="0"/>
              <a:t>code the sprites to change colour or size</a:t>
            </a:r>
          </a:p>
          <a:p>
            <a:r>
              <a:rPr lang="en-US" dirty="0" smtClean="0"/>
              <a:t>find sound clips and include them in the code</a:t>
            </a:r>
          </a:p>
          <a:p>
            <a:r>
              <a:rPr lang="en-US" dirty="0" smtClean="0"/>
              <a:t>record their own voices to become part of the project</a:t>
            </a:r>
          </a:p>
          <a:p>
            <a:r>
              <a:rPr lang="en-US" dirty="0" smtClean="0"/>
              <a:t>code a button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With this information students can begin to put tasks </a:t>
            </a:r>
          </a:p>
          <a:p>
            <a:pPr marL="0" indent="0" algn="ctr">
              <a:buNone/>
            </a:pPr>
            <a:r>
              <a:rPr lang="en-US" b="1" dirty="0" smtClean="0"/>
              <a:t>together to make a project.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79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57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700"/>
            <a:ext cx="10515600" cy="5318264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made a class account for the students in my Teacher’s Account</a:t>
            </a:r>
          </a:p>
          <a:p>
            <a:r>
              <a:rPr lang="en-US" dirty="0" smtClean="0"/>
              <a:t>completed the sign in process and gave them a simple password</a:t>
            </a:r>
          </a:p>
          <a:p>
            <a:r>
              <a:rPr lang="en-US" dirty="0" smtClean="0"/>
              <a:t>WHY? So that when they went to the site they could begin immediately and I knew all the accounts &amp; passwords worked!</a:t>
            </a:r>
          </a:p>
          <a:p>
            <a:r>
              <a:rPr lang="en-US" dirty="0" smtClean="0"/>
              <a:t>Made a link in School Connect for computers</a:t>
            </a:r>
          </a:p>
          <a:p>
            <a:r>
              <a:rPr lang="en-US" dirty="0" smtClean="0"/>
              <a:t>Made a log-in slip for each of them for agenda (to use at school &amp; home)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3" y="3928056"/>
            <a:ext cx="7567926" cy="20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70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Put set of cards between 2 students coaches (trainers)</a:t>
            </a:r>
          </a:p>
          <a:p>
            <a:r>
              <a:rPr lang="en-US" b="1" dirty="0" smtClean="0"/>
              <a:t>WHY? To encourage them to discuss how to complete tasks</a:t>
            </a:r>
          </a:p>
          <a:p>
            <a:r>
              <a:rPr lang="en-US" dirty="0" smtClean="0"/>
              <a:t>Showed them to look for Backdrop and Sprite icons at lower LH side of computer screen and look for blocks by colour in screen middle</a:t>
            </a:r>
          </a:p>
          <a:p>
            <a:r>
              <a:rPr lang="en-US" dirty="0" smtClean="0"/>
              <a:t>Explained that these cards were the basic skills that everyone in the class would learn</a:t>
            </a:r>
          </a:p>
          <a:p>
            <a:r>
              <a:rPr lang="en-US" dirty="0" smtClean="0"/>
              <a:t>Connected the cards to learning the alphabet and after they learned the alphabet they could make their own words i.e., “projects”</a:t>
            </a:r>
          </a:p>
          <a:p>
            <a:r>
              <a:rPr lang="en-US" dirty="0" smtClean="0"/>
              <a:t>Explained they would coach others by following the card instructions</a:t>
            </a:r>
          </a:p>
          <a:p>
            <a:r>
              <a:rPr lang="en-US" dirty="0" smtClean="0"/>
              <a:t>Circulated around and when a student completed a card had them “read” the blocks and show me how it worked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2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06139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Once coaches has finished 9 cards they then trained 2 other students each with their own computer but … no computer for the coach</a:t>
            </a:r>
          </a:p>
          <a:p>
            <a:r>
              <a:rPr lang="en-US" sz="3600" b="1" dirty="0" smtClean="0"/>
              <a:t>WHY? So the coach would give their full attention to peers </a:t>
            </a:r>
          </a:p>
          <a:p>
            <a:r>
              <a:rPr lang="en-US" sz="3600" dirty="0" smtClean="0"/>
              <a:t>In all cases I had the students check in with me by “reading” the blocks and sharing how it worked</a:t>
            </a:r>
          </a:p>
          <a:p>
            <a:r>
              <a:rPr lang="en-US" sz="3600" dirty="0" smtClean="0"/>
              <a:t>I sat back &amp; listened to them guide each other and share their enthusiasm!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5962"/>
          </a:xfrm>
        </p:spPr>
        <p:txBody>
          <a:bodyPr/>
          <a:lstStyle/>
          <a:p>
            <a:r>
              <a:rPr lang="en-US" dirty="0" smtClean="0"/>
              <a:t>Scratch: </a:t>
            </a:r>
            <a:r>
              <a:rPr lang="en-US" cap="none" dirty="0" smtClean="0">
                <a:latin typeface="+mn-lt"/>
              </a:rPr>
              <a:t>https://scratch.mit.edu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C:\Users\12691\Downloads\clipart-claw-scratch-itch-clipart-paw-scratch-clipart-cat-scratch-N794rS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5" y="180305"/>
            <a:ext cx="2838428" cy="258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this worked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Student </a:t>
            </a:r>
            <a:r>
              <a:rPr lang="en-US" sz="3600" dirty="0" smtClean="0"/>
              <a:t>coaches </a:t>
            </a:r>
            <a:r>
              <a:rPr lang="en-US" sz="3600" dirty="0" smtClean="0"/>
              <a:t>took their jobs to heart and made sure they understood how to complete all the tasks on the cards before they worked with their classmates</a:t>
            </a:r>
          </a:p>
          <a:p>
            <a:r>
              <a:rPr lang="en-US" sz="3600" dirty="0" smtClean="0"/>
              <a:t>Any concerns they had about sharing were alleviated because they knew everything they needed was on the cards</a:t>
            </a:r>
          </a:p>
          <a:p>
            <a:r>
              <a:rPr lang="en-US" sz="3600" dirty="0" smtClean="0"/>
              <a:t>Students </a:t>
            </a:r>
            <a:r>
              <a:rPr lang="en-US" sz="3600" dirty="0" smtClean="0"/>
              <a:t>saved each page’s work as a project to show their families </a:t>
            </a:r>
            <a:r>
              <a:rPr lang="en-US" sz="3600" dirty="0" smtClean="0"/>
              <a:t>and as references for future work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48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 let’s try one of the cards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04" y="940158"/>
            <a:ext cx="8072860" cy="57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When the whole class finished the cards…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We came together &amp; with the use of a projector I showed them all the button links on the main screen</a:t>
            </a:r>
          </a:p>
          <a:p>
            <a:r>
              <a:rPr lang="en-US" dirty="0" smtClean="0"/>
              <a:t>Part of it was a review and part new information</a:t>
            </a:r>
          </a:p>
          <a:p>
            <a:r>
              <a:rPr lang="en-US" b="1" dirty="0" smtClean="0"/>
              <a:t>WHY? I think they should be successful right away and have a basic understanding of how it works and then build from there</a:t>
            </a:r>
          </a:p>
          <a:p>
            <a:r>
              <a:rPr lang="en-US" dirty="0" smtClean="0"/>
              <a:t>Mention how to extend the backdrops and sprites by designing their own, going out on the internet, and using photographs </a:t>
            </a:r>
          </a:p>
          <a:p>
            <a:r>
              <a:rPr lang="en-US" dirty="0" smtClean="0"/>
              <a:t>Explain the Sharing process, the idea of Remixing, and Scratch Community Guidelines</a:t>
            </a:r>
          </a:p>
          <a:p>
            <a:r>
              <a:rPr lang="en-US" dirty="0" smtClean="0"/>
              <a:t>End with TIPS and direct students to Projects to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1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the Scratch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28" y="1068946"/>
            <a:ext cx="9771299" cy="55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58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Scratch Main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1079630"/>
            <a:ext cx="8886423" cy="5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44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91" y="627655"/>
            <a:ext cx="93821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0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Icon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Love this Project </a:t>
            </a:r>
          </a:p>
          <a:p>
            <a:endParaRPr lang="en-US" dirty="0" smtClean="0"/>
          </a:p>
          <a:p>
            <a:r>
              <a:rPr lang="en-US" dirty="0" smtClean="0"/>
              <a:t>Total Views   </a:t>
            </a:r>
          </a:p>
          <a:p>
            <a:endParaRPr lang="en-US" dirty="0" smtClean="0"/>
          </a:p>
          <a:p>
            <a:r>
              <a:rPr lang="en-US" dirty="0" smtClean="0"/>
              <a:t>View the Remix Tree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42" y="1788353"/>
            <a:ext cx="1777365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49" y="2769298"/>
            <a:ext cx="1703009" cy="88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9" y="3902869"/>
            <a:ext cx="2444639" cy="86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52" y="5003765"/>
            <a:ext cx="1971967" cy="88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19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3947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Comments and Remixes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590" y="939800"/>
            <a:ext cx="8462820" cy="52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Community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/>
              <a:t>We need everyone’s help to keep Scratch a friendly and creative community where people with different backgrounds and interests feel welcome.</a:t>
            </a:r>
          </a:p>
          <a:p>
            <a:pPr marL="0" indent="0">
              <a:buNone/>
            </a:pPr>
            <a:r>
              <a:rPr lang="en-US" b="1" dirty="0"/>
              <a:t>Be respectful.</a:t>
            </a:r>
            <a:endParaRPr lang="en-US" dirty="0"/>
          </a:p>
          <a:p>
            <a:r>
              <a:rPr lang="en-US" dirty="0"/>
              <a:t>When sharing projects or posting comments, remember that people of many different ages and backgrounds will see what you’ve shared.</a:t>
            </a:r>
          </a:p>
          <a:p>
            <a:pPr marL="0" indent="0">
              <a:buNone/>
            </a:pPr>
            <a:r>
              <a:rPr lang="en-US" b="1" dirty="0"/>
              <a:t>Be constructive.</a:t>
            </a:r>
            <a:endParaRPr lang="en-US" dirty="0"/>
          </a:p>
          <a:p>
            <a:r>
              <a:rPr lang="en-US" dirty="0"/>
              <a:t>When commenting on others' projects, say something you like about it and offer suggestions.</a:t>
            </a:r>
          </a:p>
          <a:p>
            <a:pPr marL="0" indent="0">
              <a:buNone/>
            </a:pPr>
            <a:r>
              <a:rPr lang="en-US" b="1" dirty="0"/>
              <a:t>Share.</a:t>
            </a:r>
            <a:endParaRPr lang="en-US" dirty="0"/>
          </a:p>
          <a:p>
            <a:r>
              <a:rPr lang="en-US" dirty="0"/>
              <a:t>You are free to remix projects, ideas, images, or anything else you find on Scratch – and anyone can use anything that you share. Be sure to give credit when you remix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9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Keep personal info private.</a:t>
            </a:r>
            <a:endParaRPr lang="en-US" dirty="0"/>
          </a:p>
          <a:p>
            <a:r>
              <a:rPr lang="en-US" dirty="0"/>
              <a:t>For safety reasons, don't give out any information that could be used for private communication - such as real last names, phone numbers, addresses, email addresses, links to social media sites or websites with unmoderated chat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Be honest.</a:t>
            </a:r>
            <a:endParaRPr lang="en-US" dirty="0"/>
          </a:p>
          <a:p>
            <a:r>
              <a:rPr lang="en-US" dirty="0"/>
              <a:t>Don’t try to impersonate other Scratchers, spread rumors, or otherwise try to trick the community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Help </a:t>
            </a:r>
            <a:r>
              <a:rPr lang="en-US" b="1" dirty="0"/>
              <a:t>keep the site friendly.</a:t>
            </a:r>
            <a:endParaRPr lang="en-US" dirty="0"/>
          </a:p>
          <a:p>
            <a:r>
              <a:rPr lang="en-US" dirty="0"/>
              <a:t>If you think a project or comment is mean, insulting, too violent, or otherwise inappropriate, click “Report” to let us know about it.</a:t>
            </a:r>
          </a:p>
          <a:p>
            <a:pPr marL="0" indent="0" algn="ctr">
              <a:buNone/>
            </a:pPr>
            <a:r>
              <a:rPr lang="en-US" i="1" dirty="0"/>
              <a:t>Scratch welcomes people of all ages, races, ethnicities, religions, sexual orientations, and gender identities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is a project of the Lifelong Kindergarten group at the MIT Media lab.  It is available free at 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sctach.mit.edu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1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1648495"/>
            <a:ext cx="10515600" cy="249850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start your students coding?</a:t>
            </a:r>
            <a:endParaRPr lang="en-US" sz="6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0479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4463" y="554038"/>
            <a:ext cx="2849074" cy="562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54038"/>
            <a:ext cx="5181600" cy="56229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Cards What Next?</a:t>
            </a:r>
          </a:p>
          <a:p>
            <a:r>
              <a:rPr lang="en-US" dirty="0" smtClean="0"/>
              <a:t>Click on Tips</a:t>
            </a:r>
          </a:p>
          <a:p>
            <a:r>
              <a:rPr lang="en-US" dirty="0" smtClean="0"/>
              <a:t>Pick on of the Step-by-Step tutorials</a:t>
            </a:r>
          </a:p>
          <a:p>
            <a:r>
              <a:rPr lang="en-US" dirty="0" smtClean="0"/>
              <a:t>These basic projects are just like the Cards except now they complete multiples pages to rather than just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128" y="368240"/>
            <a:ext cx="4644510" cy="531263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89397"/>
            <a:ext cx="5181600" cy="56875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Tutorials, What Next?</a:t>
            </a:r>
          </a:p>
          <a:p>
            <a:pPr marL="0" indent="0">
              <a:buNone/>
            </a:pPr>
            <a:r>
              <a:rPr lang="en-US" b="1" u="sng" dirty="0" smtClean="0"/>
              <a:t> 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smtClean="0"/>
              <a:t>Starter Projects!!!!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https://scratch.mit.edu/starter_projects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Now, no more instructions</a:t>
            </a:r>
          </a:p>
          <a:p>
            <a:pPr marL="0" indent="0">
              <a:buNone/>
            </a:pPr>
            <a:r>
              <a:rPr lang="en-US" dirty="0" smtClean="0"/>
              <a:t>Students study the project’s code and REMIX their projects</a:t>
            </a:r>
          </a:p>
        </p:txBody>
      </p:sp>
    </p:spTree>
    <p:extLst>
      <p:ext uri="{BB962C8B-B14F-4D97-AF65-F5344CB8AC3E}">
        <p14:creationId xmlns:p14="http://schemas.microsoft.com/office/powerpoint/2010/main" val="287330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04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</a:t>
            </a:r>
            <a:r>
              <a:rPr lang="en-US" dirty="0" smtClean="0"/>
              <a:t>ards, Tutorials, &amp; Starter Projects, </a:t>
            </a:r>
            <a:r>
              <a:rPr lang="en-US" dirty="0" smtClean="0"/>
              <a:t>what’s next for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/>
              <a:t>resources </a:t>
            </a:r>
            <a:r>
              <a:rPr lang="en-US" dirty="0" smtClean="0"/>
              <a:t>to use:</a:t>
            </a:r>
          </a:p>
          <a:p>
            <a:r>
              <a:rPr lang="en-US" dirty="0" smtClean="0"/>
              <a:t> </a:t>
            </a:r>
            <a:r>
              <a:rPr lang="en-US" dirty="0" smtClean="0"/>
              <a:t>Follow a series of lesson plans in </a:t>
            </a:r>
            <a:r>
              <a:rPr lang="en-US" b="1" u="sng" dirty="0" smtClean="0"/>
              <a:t>An </a:t>
            </a:r>
            <a:r>
              <a:rPr lang="en-US" b="1" u="sng" dirty="0" smtClean="0"/>
              <a:t>Introductory Computing Curriculum Using Scratch </a:t>
            </a:r>
            <a:r>
              <a:rPr lang="en-US" u="sng" dirty="0">
                <a:hlinkClick r:id="rId2"/>
              </a:rPr>
              <a:t>http://scratched.gse.harvard.edu/guide/files/CreativeComputing20141015.pdf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20" y="3825025"/>
            <a:ext cx="6854190" cy="235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93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Look for a particular type of project or subject area in Scratch</a:t>
            </a:r>
            <a:r>
              <a:rPr lang="en-US" i="1" dirty="0" smtClean="0"/>
              <a:t>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392" y="1825625"/>
            <a:ext cx="51592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1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0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find out more?</a:t>
            </a:r>
            <a:br>
              <a:rPr lang="en-US" dirty="0" smtClean="0"/>
            </a:br>
            <a:r>
              <a:rPr lang="en-US" dirty="0" smtClean="0"/>
              <a:t>Scratch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://scratch.mit.edu/help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82" y="1481071"/>
            <a:ext cx="5410200" cy="80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684" y="2404794"/>
            <a:ext cx="6933796" cy="34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7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US" dirty="0" smtClean="0"/>
              <a:t>Scratch Guides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4" y="978794"/>
            <a:ext cx="7740203" cy="56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17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Searching the Scratch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309" y="1493949"/>
            <a:ext cx="8300929" cy="31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7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</a:t>
            </a:r>
            <a:r>
              <a:rPr lang="en-US" b="1" i="1" dirty="0" smtClean="0"/>
              <a:t>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35" y="1326524"/>
            <a:ext cx="10349727" cy="50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7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3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1481070"/>
            <a:ext cx="10037136" cy="49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3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KPSCobraCoders.Weebly.com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92" y="1490656"/>
            <a:ext cx="6931374" cy="46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8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All students in our project had experienced Hour of Code activities (</a:t>
            </a:r>
            <a:r>
              <a:rPr lang="en-US" dirty="0" smtClean="0">
                <a:hlinkClick r:id="rId2"/>
              </a:rPr>
              <a:t>https://code.org/learn</a:t>
            </a:r>
            <a:r>
              <a:rPr lang="en-US" dirty="0" smtClean="0"/>
              <a:t> )</a:t>
            </a:r>
            <a:br>
              <a:rPr lang="en-US" dirty="0" smtClean="0"/>
            </a:br>
            <a:r>
              <a:rPr lang="en-US" dirty="0" smtClean="0"/>
              <a:t>Why? It is a great way to start coding!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5" y="2163651"/>
            <a:ext cx="10191750" cy="41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2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Activities for Hour of Code use blocks to code and design coding using popular characters.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043"/>
            <a:ext cx="1089439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31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hlinkClick r:id="rId2"/>
              </a:rPr>
              <a:t/>
            </a:r>
            <a:br>
              <a:rPr lang="en-US" sz="4000" dirty="0" smtClean="0">
                <a:hlinkClick r:id="rId2"/>
              </a:rPr>
            </a:b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partners.disney.com/hour-of-code/wayfinding-with-code?cds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The goals of the game and each step are clearly identified.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099" y="2717441"/>
            <a:ext cx="7780449" cy="36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 Moana there are 19 steps, each with simple instructions and limited block choice.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678" y="1539081"/>
            <a:ext cx="8040643" cy="50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7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the blocks are in place the students click Run and watch what happens to the characters in the game.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2129631"/>
            <a:ext cx="7877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9298</TotalTime>
  <Words>1990</Words>
  <Application>Microsoft Office PowerPoint</Application>
  <PresentationFormat>Widescreen</PresentationFormat>
  <Paragraphs>171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Aharoni</vt:lpstr>
      <vt:lpstr>Arial</vt:lpstr>
      <vt:lpstr>Calibri</vt:lpstr>
      <vt:lpstr>Calibri Light</vt:lpstr>
      <vt:lpstr>Times New Roman</vt:lpstr>
      <vt:lpstr>Office Theme</vt:lpstr>
      <vt:lpstr>Students can learn Scratch without you  getting in their way</vt:lpstr>
      <vt:lpstr>The goals of this workshop are:</vt:lpstr>
      <vt:lpstr>Scratch: https://scratch.mit.edu</vt:lpstr>
      <vt:lpstr>How to start your students coding?</vt:lpstr>
      <vt:lpstr>All students in our project had experienced Hour of Code activities (https://code.org/learn ) Why? It is a great way to start coding!</vt:lpstr>
      <vt:lpstr>Activities for Hour of Code use blocks to code and design coding using popular characters.</vt:lpstr>
      <vt:lpstr> http://partners.disney.com/hour-of-code/wayfinding-with-code?cds  The goals of the game and each step are clearly identified.  </vt:lpstr>
      <vt:lpstr>For Moana there are 19 steps, each with simple instructions and limited block choice. </vt:lpstr>
      <vt:lpstr>When the blocks are in place the students click Run and watch what happens to the characters in the game.  </vt:lpstr>
      <vt:lpstr>The program directs the student to try again if the block choice is incorrect …</vt:lpstr>
      <vt:lpstr>…or correct and then advances to the next step.</vt:lpstr>
      <vt:lpstr>With Hour of Code …</vt:lpstr>
      <vt:lpstr>Hour or Code or Scratch? The answer is BOTH…</vt:lpstr>
      <vt:lpstr>What System Requirements and Devices  do you need to get started?</vt:lpstr>
      <vt:lpstr>What accounts do you need to get started?</vt:lpstr>
      <vt:lpstr>In My School and Other schools I …</vt:lpstr>
      <vt:lpstr>What resources do you need to do to get started?</vt:lpstr>
      <vt:lpstr>In all situations here is what I used to start…</vt:lpstr>
      <vt:lpstr>Why Scratch Cards and Student Coaches?</vt:lpstr>
      <vt:lpstr>The instructions have minimal text making it easy for students to learn simple tasks.  Each task is one page long.</vt:lpstr>
      <vt:lpstr>Students are directed to resources already in Scratch libraries</vt:lpstr>
      <vt:lpstr>Later they learn how to create their own Sprites and Backdrops: </vt:lpstr>
      <vt:lpstr>FYI: Using the device’s camera and/or microphone requires two acceptances</vt:lpstr>
      <vt:lpstr>Coding instructions are clear and concise</vt:lpstr>
      <vt:lpstr>Here is the result </vt:lpstr>
      <vt:lpstr>By the end of the 9 cards students can …</vt:lpstr>
      <vt:lpstr>How did I prepare?</vt:lpstr>
      <vt:lpstr>How did I start?</vt:lpstr>
      <vt:lpstr>Then …</vt:lpstr>
      <vt:lpstr>Why this worked …</vt:lpstr>
      <vt:lpstr>So let’s try one of the cards …</vt:lpstr>
      <vt:lpstr>When the whole class finished the cards…</vt:lpstr>
      <vt:lpstr>Reviewing the Scratch screen</vt:lpstr>
      <vt:lpstr>Reviewing Scratch Main screen</vt:lpstr>
      <vt:lpstr>PowerPoint Presentation</vt:lpstr>
      <vt:lpstr>PowerPoint Presentation</vt:lpstr>
      <vt:lpstr>Comments and Remixes</vt:lpstr>
      <vt:lpstr>Review Community Guidelines</vt:lpstr>
      <vt:lpstr>PowerPoint Presentation</vt:lpstr>
      <vt:lpstr>PowerPoint Presentation</vt:lpstr>
      <vt:lpstr>PowerPoint Presentation</vt:lpstr>
      <vt:lpstr>After Cards, Tutorials, &amp; Starter Projects, what’s next for teachers?</vt:lpstr>
      <vt:lpstr>Look for a particular type of project or subject area in ScratchEd.</vt:lpstr>
      <vt:lpstr>Where can teachers find out more? Scratch Help</vt:lpstr>
      <vt:lpstr>Scratch Guides</vt:lpstr>
      <vt:lpstr>Searching the Scratch Community</vt:lpstr>
      <vt:lpstr>Where can teachers get help? ScratchEd </vt:lpstr>
      <vt:lpstr>Where can teachers get help? Scratch Wiki</vt:lpstr>
      <vt:lpstr>Where can teachers get help? KPSCobraCoders.Weebly.com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can learn Scratch without you  getting in their way</dc:title>
  <dc:creator>Administrator</dc:creator>
  <cp:lastModifiedBy>Administrator</cp:lastModifiedBy>
  <cp:revision>72</cp:revision>
  <dcterms:created xsi:type="dcterms:W3CDTF">2017-04-15T17:44:14Z</dcterms:created>
  <dcterms:modified xsi:type="dcterms:W3CDTF">2017-04-29T03:43:05Z</dcterms:modified>
</cp:coreProperties>
</file>