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68" r:id="rId3"/>
    <p:sldId id="369" r:id="rId4"/>
    <p:sldId id="387" r:id="rId5"/>
    <p:sldId id="370" r:id="rId6"/>
    <p:sldId id="383" r:id="rId7"/>
    <p:sldId id="374" r:id="rId8"/>
    <p:sldId id="375" r:id="rId9"/>
    <p:sldId id="377" r:id="rId10"/>
    <p:sldId id="378" r:id="rId11"/>
    <p:sldId id="376" r:id="rId12"/>
    <p:sldId id="379" r:id="rId13"/>
    <p:sldId id="384" r:id="rId14"/>
    <p:sldId id="388" r:id="rId15"/>
    <p:sldId id="373" r:id="rId16"/>
    <p:sldId id="392" r:id="rId17"/>
    <p:sldId id="396" r:id="rId18"/>
    <p:sldId id="397" r:id="rId19"/>
    <p:sldId id="402" r:id="rId20"/>
    <p:sldId id="403" r:id="rId21"/>
    <p:sldId id="404" r:id="rId22"/>
    <p:sldId id="405" r:id="rId23"/>
    <p:sldId id="389" r:id="rId24"/>
    <p:sldId id="407" r:id="rId25"/>
    <p:sldId id="272" r:id="rId26"/>
    <p:sldId id="273" r:id="rId27"/>
    <p:sldId id="274" r:id="rId28"/>
    <p:sldId id="276" r:id="rId29"/>
    <p:sldId id="278" r:id="rId30"/>
    <p:sldId id="277" r:id="rId31"/>
    <p:sldId id="322" r:id="rId32"/>
    <p:sldId id="285" r:id="rId33"/>
    <p:sldId id="350" r:id="rId34"/>
    <p:sldId id="390" r:id="rId35"/>
    <p:sldId id="386" r:id="rId36"/>
    <p:sldId id="391" r:id="rId37"/>
    <p:sldId id="381" r:id="rId38"/>
    <p:sldId id="300" r:id="rId39"/>
    <p:sldId id="395" r:id="rId40"/>
    <p:sldId id="409" r:id="rId41"/>
    <p:sldId id="411" r:id="rId42"/>
    <p:sldId id="410" r:id="rId43"/>
    <p:sldId id="408" r:id="rId44"/>
    <p:sldId id="398" r:id="rId45"/>
    <p:sldId id="303" r:id="rId46"/>
    <p:sldId id="311" r:id="rId47"/>
    <p:sldId id="393" r:id="rId48"/>
    <p:sldId id="312" r:id="rId49"/>
    <p:sldId id="364" r:id="rId50"/>
    <p:sldId id="365" r:id="rId51"/>
    <p:sldId id="366" r:id="rId52"/>
    <p:sldId id="326" r:id="rId53"/>
    <p:sldId id="327" r:id="rId54"/>
    <p:sldId id="414" r:id="rId55"/>
    <p:sldId id="399" r:id="rId56"/>
    <p:sldId id="341" r:id="rId57"/>
    <p:sldId id="415" r:id="rId58"/>
    <p:sldId id="416" r:id="rId59"/>
    <p:sldId id="417" r:id="rId60"/>
    <p:sldId id="418" r:id="rId61"/>
    <p:sldId id="400" r:id="rId62"/>
    <p:sldId id="412" r:id="rId63"/>
    <p:sldId id="419" r:id="rId64"/>
    <p:sldId id="420" r:id="rId65"/>
    <p:sldId id="421" r:id="rId66"/>
    <p:sldId id="43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946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49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422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88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654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989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77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890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062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28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140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20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kpscobracoders.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ode.org/lear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artners.disney.com/hour-of-code/wayfinding-with-code?cd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tudio.code.org/s/artist/stage/1/puzzle/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ctach.mit.ed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n.scratch-wiki.info/wiki/Report"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scratch.mit.edu/starter_projects/"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1957589"/>
            <a:ext cx="11471565" cy="2176529"/>
          </a:xfrm>
        </p:spPr>
        <p:txBody>
          <a:bodyPr>
            <a:normAutofit fontScale="90000"/>
          </a:bodyPr>
          <a:lstStyle/>
          <a:p>
            <a:r>
              <a:rPr lang="en-US" b="1" dirty="0" smtClean="0">
                <a:solidFill>
                  <a:schemeClr val="bg1"/>
                </a:solidFill>
              </a:rPr>
              <a:t>Students can learn Scratch without you </a:t>
            </a:r>
            <a:br>
              <a:rPr lang="en-US" b="1" dirty="0" smtClean="0">
                <a:solidFill>
                  <a:schemeClr val="bg1"/>
                </a:solidFill>
              </a:rPr>
            </a:br>
            <a:r>
              <a:rPr lang="en-US" b="1" dirty="0" smtClean="0">
                <a:solidFill>
                  <a:schemeClr val="bg1"/>
                </a:solidFill>
              </a:rPr>
              <a:t>getting in their way</a:t>
            </a:r>
            <a:endParaRPr lang="en-US" b="1" dirty="0">
              <a:solidFill>
                <a:schemeClr val="bg1"/>
              </a:solidFill>
            </a:endParaRPr>
          </a:p>
        </p:txBody>
      </p:sp>
      <p:sp>
        <p:nvSpPr>
          <p:cNvPr id="3" name="Subtitle 2"/>
          <p:cNvSpPr>
            <a:spLocks noGrp="1"/>
          </p:cNvSpPr>
          <p:nvPr>
            <p:ph type="subTitle" idx="1"/>
          </p:nvPr>
        </p:nvSpPr>
        <p:spPr>
          <a:xfrm>
            <a:off x="1630753" y="2756079"/>
            <a:ext cx="8894438" cy="3451538"/>
          </a:xfrm>
          <a:solidFill>
            <a:schemeClr val="accent4">
              <a:lumMod val="20000"/>
              <a:lumOff val="80000"/>
            </a:schemeClr>
          </a:solidFill>
        </p:spPr>
        <p:txBody>
          <a:bodyPr>
            <a:noAutofit/>
          </a:bodyPr>
          <a:lstStyle/>
          <a:p>
            <a:r>
              <a:rPr lang="en-US" sz="4000" dirty="0"/>
              <a:t>Link to this presentation: </a:t>
            </a:r>
          </a:p>
          <a:p>
            <a:r>
              <a:rPr lang="en-US" sz="4000" dirty="0">
                <a:hlinkClick r:id="rId2"/>
              </a:rPr>
              <a:t>www.KPSCobraCoders.weebly.com</a:t>
            </a:r>
            <a:endParaRPr lang="en-US" sz="4000" dirty="0"/>
          </a:p>
          <a:p>
            <a:r>
              <a:rPr lang="en-US" sz="4000" dirty="0"/>
              <a:t>Friday, </a:t>
            </a:r>
            <a:r>
              <a:rPr lang="en-US" sz="4000" dirty="0" smtClean="0"/>
              <a:t>May 11</a:t>
            </a:r>
            <a:r>
              <a:rPr lang="en-US" sz="4000" baseline="30000" dirty="0" smtClean="0"/>
              <a:t>th</a:t>
            </a:r>
            <a:r>
              <a:rPr lang="en-US" sz="4000" dirty="0"/>
              <a:t>, 2018 </a:t>
            </a:r>
          </a:p>
          <a:p>
            <a:r>
              <a:rPr lang="en-US" sz="4000" dirty="0"/>
              <a:t>AM Session</a:t>
            </a:r>
          </a:p>
        </p:txBody>
      </p:sp>
      <p:sp>
        <p:nvSpPr>
          <p:cNvPr id="4" name="TextBox 3"/>
          <p:cNvSpPr txBox="1"/>
          <p:nvPr/>
        </p:nvSpPr>
        <p:spPr>
          <a:xfrm>
            <a:off x="1630753" y="1080426"/>
            <a:ext cx="8894438" cy="1572622"/>
          </a:xfrm>
          <a:prstGeom prst="rect">
            <a:avLst/>
          </a:prstGeom>
          <a:solidFill>
            <a:schemeClr val="accent5">
              <a:lumMod val="20000"/>
              <a:lumOff val="80000"/>
            </a:schemeClr>
          </a:solidFill>
        </p:spPr>
        <p:txBody>
          <a:bodyPr wrap="square" rtlCol="0">
            <a:spAutoFit/>
          </a:bodyPr>
          <a:lstStyle/>
          <a:p>
            <a:pPr algn="ctr"/>
            <a:r>
              <a:rPr lang="en-US" sz="4800" dirty="0">
                <a:latin typeface="Aharoni" panose="02010803020104030203" pitchFamily="2" charset="-79"/>
                <a:cs typeface="Aharoni" panose="02010803020104030203" pitchFamily="2" charset="-79"/>
              </a:rPr>
              <a:t>Learning to Code with</a:t>
            </a:r>
          </a:p>
          <a:p>
            <a:pPr algn="ctr"/>
            <a:r>
              <a:rPr lang="en-US" sz="4800" dirty="0" smtClean="0">
                <a:latin typeface="Aharoni" panose="02010803020104030203" pitchFamily="2" charset="-79"/>
                <a:cs typeface="Aharoni" panose="02010803020104030203" pitchFamily="2" charset="-79"/>
              </a:rPr>
              <a:t>Scratch Part 2</a:t>
            </a:r>
            <a:endParaRPr lang="en-US"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345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0790"/>
          </a:xfrm>
          <a:solidFill>
            <a:schemeClr val="accent4">
              <a:lumMod val="20000"/>
              <a:lumOff val="80000"/>
            </a:schemeClr>
          </a:solidFill>
        </p:spPr>
        <p:txBody>
          <a:bodyPr>
            <a:normAutofit fontScale="90000"/>
          </a:bodyPr>
          <a:lstStyle/>
          <a:p>
            <a:r>
              <a:rPr lang="en-US" dirty="0" smtClean="0"/>
              <a:t>Coding instructions are clear and concise</a:t>
            </a:r>
            <a:endParaRPr lang="en-US" dirty="0"/>
          </a:p>
        </p:txBody>
      </p:sp>
      <p:sp>
        <p:nvSpPr>
          <p:cNvPr id="3" name="Content Placeholder 2"/>
          <p:cNvSpPr>
            <a:spLocks noGrp="1"/>
          </p:cNvSpPr>
          <p:nvPr>
            <p:ph sz="half" idx="1"/>
          </p:nvPr>
        </p:nvSpPr>
        <p:spPr/>
        <p:txBody>
          <a:bodyPr>
            <a:normAutofit lnSpcReduction="10000"/>
          </a:bodyPr>
          <a:lstStyle/>
          <a:p>
            <a:endParaRPr lang="en-US" dirty="0" smtClean="0"/>
          </a:p>
          <a:p>
            <a:endParaRPr lang="en-US" dirty="0"/>
          </a:p>
        </p:txBody>
      </p:sp>
      <p:sp>
        <p:nvSpPr>
          <p:cNvPr id="4" name="Content Placeholder 3"/>
          <p:cNvSpPr>
            <a:spLocks noGrp="1"/>
          </p:cNvSpPr>
          <p:nvPr>
            <p:ph sz="half" idx="2"/>
          </p:nvPr>
        </p:nvSpPr>
        <p:spPr>
          <a:solidFill>
            <a:schemeClr val="accent6">
              <a:lumMod val="20000"/>
              <a:lumOff val="80000"/>
            </a:schemeClr>
          </a:solidFill>
        </p:spPr>
        <p:txBody>
          <a:bodyPr>
            <a:normAutofit lnSpcReduction="10000"/>
          </a:bodyPr>
          <a:lstStyle/>
          <a:p>
            <a:r>
              <a:rPr lang="en-US" sz="3200" dirty="0" smtClean="0"/>
              <a:t>HINT: At this point I ask coders to “read” the blocks so they know what will happen with these blocks …</a:t>
            </a:r>
          </a:p>
          <a:p>
            <a:pPr marL="0" indent="0">
              <a:buNone/>
            </a:pPr>
            <a:r>
              <a:rPr lang="en-US" sz="3200" dirty="0" smtClean="0"/>
              <a:t>“</a:t>
            </a:r>
            <a:r>
              <a:rPr lang="en-US" sz="3200" i="1" dirty="0" smtClean="0"/>
              <a:t>When the green flag is clicked, the backdrop will be the pathway and the sprite Abby will have a speech bubble that says, “What’s in this garden?””</a:t>
            </a:r>
          </a:p>
          <a:p>
            <a:endParaRPr lang="en-US" dirty="0"/>
          </a:p>
        </p:txBody>
      </p:sp>
      <p:pic>
        <p:nvPicPr>
          <p:cNvPr id="9" name="Picture 8"/>
          <p:cNvPicPr>
            <a:picLocks noChangeAspect="1"/>
          </p:cNvPicPr>
          <p:nvPr/>
        </p:nvPicPr>
        <p:blipFill>
          <a:blip r:embed="rId2"/>
          <a:stretch>
            <a:fillRect/>
          </a:stretch>
        </p:blipFill>
        <p:spPr>
          <a:xfrm>
            <a:off x="406526" y="1558344"/>
            <a:ext cx="5617615" cy="3271233"/>
          </a:xfrm>
          <a:prstGeom prst="rect">
            <a:avLst/>
          </a:prstGeom>
        </p:spPr>
      </p:pic>
    </p:spTree>
    <p:extLst>
      <p:ext uri="{BB962C8B-B14F-4D97-AF65-F5344CB8AC3E}">
        <p14:creationId xmlns:p14="http://schemas.microsoft.com/office/powerpoint/2010/main" val="322520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882" y="242081"/>
            <a:ext cx="8216721" cy="6273647"/>
          </a:xfrm>
          <a:prstGeom prst="rect">
            <a:avLst/>
          </a:prstGeom>
        </p:spPr>
      </p:pic>
      <p:sp>
        <p:nvSpPr>
          <p:cNvPr id="3" name="TextBox 2"/>
          <p:cNvSpPr txBox="1"/>
          <p:nvPr/>
        </p:nvSpPr>
        <p:spPr>
          <a:xfrm>
            <a:off x="8654603" y="399245"/>
            <a:ext cx="2859110" cy="6001643"/>
          </a:xfrm>
          <a:prstGeom prst="rect">
            <a:avLst/>
          </a:prstGeom>
          <a:noFill/>
        </p:spPr>
        <p:txBody>
          <a:bodyPr wrap="square" rtlCol="0">
            <a:spAutoFit/>
          </a:bodyPr>
          <a:lstStyle/>
          <a:p>
            <a:r>
              <a:rPr lang="en-US" sz="2400" dirty="0" smtClean="0"/>
              <a:t>I do not go into detail but rather get right into the coding.  The 1</a:t>
            </a:r>
            <a:r>
              <a:rPr lang="en-US" sz="2400" baseline="30000" dirty="0" smtClean="0"/>
              <a:t>st</a:t>
            </a:r>
            <a:r>
              <a:rPr lang="en-US" sz="2400" dirty="0" smtClean="0"/>
              <a:t> card just needs a little information – where to find the icons for background and sprite.  After experiencing all 9 cards I will go through the various aspects of the Scratch main screen.  This way coders can connect to their experiences.  </a:t>
            </a:r>
            <a:endParaRPr lang="en-US" sz="2400" dirty="0"/>
          </a:p>
        </p:txBody>
      </p:sp>
    </p:spTree>
    <p:extLst>
      <p:ext uri="{BB962C8B-B14F-4D97-AF65-F5344CB8AC3E}">
        <p14:creationId xmlns:p14="http://schemas.microsoft.com/office/powerpoint/2010/main" val="170937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a:solidFill>
            <a:schemeClr val="accent4">
              <a:lumMod val="20000"/>
              <a:lumOff val="80000"/>
            </a:schemeClr>
          </a:solidFill>
        </p:spPr>
        <p:txBody>
          <a:bodyPr>
            <a:normAutofit fontScale="90000"/>
          </a:bodyPr>
          <a:lstStyle/>
          <a:p>
            <a:r>
              <a:rPr lang="en-US" dirty="0" smtClean="0"/>
              <a:t>Here is the result </a:t>
            </a:r>
            <a:endParaRPr lang="en-US" dirty="0"/>
          </a:p>
        </p:txBody>
      </p:sp>
      <p:pic>
        <p:nvPicPr>
          <p:cNvPr id="5" name="Content Placeholder 4"/>
          <p:cNvPicPr>
            <a:picLocks noGrp="1" noChangeAspect="1"/>
          </p:cNvPicPr>
          <p:nvPr>
            <p:ph sz="half" idx="1"/>
          </p:nvPr>
        </p:nvPicPr>
        <p:blipFill>
          <a:blip r:embed="rId2"/>
          <a:stretch>
            <a:fillRect/>
          </a:stretch>
        </p:blipFill>
        <p:spPr>
          <a:xfrm>
            <a:off x="453865" y="1017432"/>
            <a:ext cx="5642135" cy="4327301"/>
          </a:xfrm>
          <a:prstGeom prst="rect">
            <a:avLst/>
          </a:prstGeom>
        </p:spPr>
      </p:pic>
      <p:sp>
        <p:nvSpPr>
          <p:cNvPr id="4" name="Content Placeholder 3"/>
          <p:cNvSpPr>
            <a:spLocks noGrp="1"/>
          </p:cNvSpPr>
          <p:nvPr>
            <p:ph sz="half" idx="2"/>
          </p:nvPr>
        </p:nvSpPr>
        <p:spPr>
          <a:xfrm>
            <a:off x="6323527" y="1249250"/>
            <a:ext cx="5030273" cy="5306095"/>
          </a:xfrm>
          <a:solidFill>
            <a:schemeClr val="accent6">
              <a:lumMod val="20000"/>
              <a:lumOff val="80000"/>
            </a:schemeClr>
          </a:solidFill>
        </p:spPr>
        <p:txBody>
          <a:bodyPr>
            <a:normAutofit lnSpcReduction="10000"/>
          </a:bodyPr>
          <a:lstStyle/>
          <a:p>
            <a:r>
              <a:rPr lang="en-US" sz="3200" dirty="0" smtClean="0"/>
              <a:t>Having students talk their way through the coding is an important step</a:t>
            </a:r>
          </a:p>
          <a:p>
            <a:r>
              <a:rPr lang="en-US" sz="3200" dirty="0" smtClean="0"/>
              <a:t>Often problem situations are “debugged” by talking them out to themselves or a peer</a:t>
            </a:r>
          </a:p>
          <a:p>
            <a:r>
              <a:rPr lang="en-US" sz="3200" dirty="0" smtClean="0"/>
              <a:t>Debugging moves from a mistake, wrong, error to “it WILL be fixed</a:t>
            </a:r>
          </a:p>
          <a:p>
            <a:r>
              <a:rPr lang="en-US" sz="3200" dirty="0" smtClean="0"/>
              <a:t>It builds a Community of Practice </a:t>
            </a:r>
          </a:p>
          <a:p>
            <a:pPr marL="0" indent="0">
              <a:buNone/>
            </a:pPr>
            <a:endParaRPr lang="en-US" sz="3200" dirty="0" smtClean="0"/>
          </a:p>
          <a:p>
            <a:endParaRPr lang="en-US" sz="3200" dirty="0" smtClean="0"/>
          </a:p>
          <a:p>
            <a:pPr marL="0" indent="0">
              <a:buNone/>
            </a:pPr>
            <a:endParaRPr lang="en-US" dirty="0"/>
          </a:p>
        </p:txBody>
      </p:sp>
    </p:spTree>
    <p:extLst>
      <p:ext uri="{BB962C8B-B14F-4D97-AF65-F5344CB8AC3E}">
        <p14:creationId xmlns:p14="http://schemas.microsoft.com/office/powerpoint/2010/main" val="57488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32" y="412124"/>
            <a:ext cx="10738633" cy="2308324"/>
          </a:xfrm>
          <a:prstGeom prst="rect">
            <a:avLst/>
          </a:prstGeom>
          <a:solidFill>
            <a:schemeClr val="accent1">
              <a:lumMod val="60000"/>
              <a:lumOff val="40000"/>
            </a:schemeClr>
          </a:solidFill>
        </p:spPr>
        <p:txBody>
          <a:bodyPr wrap="square" rtlCol="0">
            <a:spAutoFit/>
          </a:bodyPr>
          <a:lstStyle/>
          <a:p>
            <a:r>
              <a:rPr lang="en-US" sz="2400" dirty="0" smtClean="0"/>
              <a:t>Work with your partner to complete the next several pages.</a:t>
            </a:r>
          </a:p>
          <a:p>
            <a:r>
              <a:rPr lang="en-US" sz="2400" dirty="0" smtClean="0"/>
              <a:t>Before you move on to the second page make sure to save your project.</a:t>
            </a:r>
          </a:p>
          <a:p>
            <a:r>
              <a:rPr lang="en-US" sz="2400" dirty="0" smtClean="0"/>
              <a:t>1 – Give the project a title.  These projects can be named for the page #</a:t>
            </a:r>
          </a:p>
          <a:p>
            <a:r>
              <a:rPr lang="en-US" sz="2400" dirty="0" smtClean="0"/>
              <a:t>2 – At File tab click on Save Now</a:t>
            </a:r>
          </a:p>
          <a:p>
            <a:r>
              <a:rPr lang="en-US" sz="2400" dirty="0" smtClean="0"/>
              <a:t>3 –Before clicking on New Project, chick on Go to My Stuff to see it is there</a:t>
            </a:r>
          </a:p>
          <a:p>
            <a:r>
              <a:rPr lang="en-US" sz="2400" dirty="0" smtClean="0"/>
              <a:t>Then at File Tab click New</a:t>
            </a:r>
            <a:endParaRPr lang="en-US" sz="2400" dirty="0"/>
          </a:p>
        </p:txBody>
      </p:sp>
      <p:pic>
        <p:nvPicPr>
          <p:cNvPr id="3" name="Picture 2"/>
          <p:cNvPicPr>
            <a:picLocks noChangeAspect="1"/>
          </p:cNvPicPr>
          <p:nvPr/>
        </p:nvPicPr>
        <p:blipFill>
          <a:blip r:embed="rId2"/>
          <a:stretch>
            <a:fillRect/>
          </a:stretch>
        </p:blipFill>
        <p:spPr>
          <a:xfrm>
            <a:off x="772732" y="2900545"/>
            <a:ext cx="3917184" cy="3641922"/>
          </a:xfrm>
          <a:prstGeom prst="rect">
            <a:avLst/>
          </a:prstGeom>
        </p:spPr>
      </p:pic>
      <p:pic>
        <p:nvPicPr>
          <p:cNvPr id="4" name="Picture 3"/>
          <p:cNvPicPr>
            <a:picLocks noChangeAspect="1"/>
          </p:cNvPicPr>
          <p:nvPr/>
        </p:nvPicPr>
        <p:blipFill>
          <a:blip r:embed="rId3"/>
          <a:stretch>
            <a:fillRect/>
          </a:stretch>
        </p:blipFill>
        <p:spPr>
          <a:xfrm>
            <a:off x="4995058" y="3805505"/>
            <a:ext cx="6657975" cy="2028825"/>
          </a:xfrm>
          <a:prstGeom prst="rect">
            <a:avLst/>
          </a:prstGeom>
        </p:spPr>
      </p:pic>
    </p:spTree>
    <p:extLst>
      <p:ext uri="{BB962C8B-B14F-4D97-AF65-F5344CB8AC3E}">
        <p14:creationId xmlns:p14="http://schemas.microsoft.com/office/powerpoint/2010/main" val="212866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437882" y="1700013"/>
            <a:ext cx="618187" cy="2704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85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a:solidFill>
            <a:schemeClr val="accent4">
              <a:lumMod val="20000"/>
              <a:lumOff val="80000"/>
            </a:schemeClr>
          </a:solidFill>
        </p:spPr>
        <p:txBody>
          <a:bodyPr/>
          <a:lstStyle/>
          <a:p>
            <a:pPr algn="ctr"/>
            <a:r>
              <a:rPr lang="en-US" dirty="0" smtClean="0"/>
              <a:t>Why Scratch Cards and Student Coaches?</a:t>
            </a:r>
            <a:endParaRPr lang="en-US" dirty="0"/>
          </a:p>
        </p:txBody>
      </p:sp>
      <p:sp>
        <p:nvSpPr>
          <p:cNvPr id="3" name="Content Placeholder 2"/>
          <p:cNvSpPr>
            <a:spLocks noGrp="1"/>
          </p:cNvSpPr>
          <p:nvPr>
            <p:ph idx="1"/>
          </p:nvPr>
        </p:nvSpPr>
        <p:spPr>
          <a:xfrm>
            <a:off x="489397" y="1068946"/>
            <a:ext cx="11346288" cy="5108017"/>
          </a:xfrm>
          <a:solidFill>
            <a:schemeClr val="accent6">
              <a:lumMod val="20000"/>
              <a:lumOff val="80000"/>
            </a:schemeClr>
          </a:solidFill>
          <a:ln>
            <a:solidFill>
              <a:srgbClr val="92D050"/>
            </a:solidFill>
          </a:ln>
        </p:spPr>
        <p:txBody>
          <a:bodyPr>
            <a:noAutofit/>
          </a:bodyPr>
          <a:lstStyle/>
          <a:p>
            <a:r>
              <a:rPr lang="en-US" dirty="0"/>
              <a:t>In this set of cards </a:t>
            </a:r>
            <a:r>
              <a:rPr lang="en-US" dirty="0" smtClean="0"/>
              <a:t>(Create a Story Cards) there </a:t>
            </a:r>
            <a:r>
              <a:rPr lang="en-US" dirty="0"/>
              <a:t>are 9 tasks students </a:t>
            </a:r>
            <a:r>
              <a:rPr lang="en-US" dirty="0" smtClean="0"/>
              <a:t>complete and this is a manageable number even if the students complete all in one day BUT with your class spread it out over 2 or 3 times (it is a great deal to learn in one day as you are about to find out!)</a:t>
            </a:r>
          </a:p>
          <a:p>
            <a:r>
              <a:rPr lang="en-US" dirty="0"/>
              <a:t>We have found that all our students can complete the tasks either independently or with student </a:t>
            </a:r>
            <a:r>
              <a:rPr lang="en-US" dirty="0" smtClean="0"/>
              <a:t>coaches (The </a:t>
            </a:r>
            <a:r>
              <a:rPr lang="en-US" dirty="0"/>
              <a:t>effectiveness of Student Coaches is one of the concepts we did not consider in our original </a:t>
            </a:r>
            <a:r>
              <a:rPr lang="en-US" dirty="0" smtClean="0"/>
              <a:t>proposal</a:t>
            </a:r>
            <a:r>
              <a:rPr lang="en-US" dirty="0"/>
              <a:t>)</a:t>
            </a:r>
            <a:endParaRPr lang="en-US" dirty="0" smtClean="0"/>
          </a:p>
          <a:p>
            <a:r>
              <a:rPr lang="en-US" dirty="0"/>
              <a:t>We believe </a:t>
            </a:r>
            <a:r>
              <a:rPr lang="en-US" dirty="0" smtClean="0"/>
              <a:t>the idea of Student Coaches is </a:t>
            </a:r>
            <a:r>
              <a:rPr lang="en-US" dirty="0"/>
              <a:t>key for teachers who want to have their students code but don’t know how to accomplish </a:t>
            </a:r>
            <a:r>
              <a:rPr lang="en-US" dirty="0" smtClean="0"/>
              <a:t>it</a:t>
            </a:r>
          </a:p>
          <a:p>
            <a:r>
              <a:rPr lang="en-US" dirty="0" smtClean="0"/>
              <a:t>Using </a:t>
            </a:r>
            <a:r>
              <a:rPr lang="en-US" dirty="0"/>
              <a:t>these cards ensures that all students have the same basic knowledge and therefore form a learning </a:t>
            </a:r>
            <a:r>
              <a:rPr lang="en-US" dirty="0" smtClean="0"/>
              <a:t>community to </a:t>
            </a:r>
            <a:r>
              <a:rPr lang="en-US" dirty="0"/>
              <a:t>develop tasks beyond the ones described in the </a:t>
            </a:r>
            <a:r>
              <a:rPr lang="en-US" dirty="0" smtClean="0"/>
              <a:t>cards</a:t>
            </a:r>
            <a:endParaRPr lang="en-US" dirty="0"/>
          </a:p>
        </p:txBody>
      </p:sp>
    </p:spTree>
    <p:extLst>
      <p:ext uri="{BB962C8B-B14F-4D97-AF65-F5344CB8AC3E}">
        <p14:creationId xmlns:p14="http://schemas.microsoft.com/office/powerpoint/2010/main" val="258904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a:solidFill>
            <a:schemeClr val="accent4">
              <a:lumMod val="20000"/>
              <a:lumOff val="80000"/>
            </a:schemeClr>
          </a:solidFill>
        </p:spPr>
        <p:txBody>
          <a:bodyPr>
            <a:normAutofit fontScale="90000"/>
          </a:bodyPr>
          <a:lstStyle/>
          <a:p>
            <a:pPr algn="ctr"/>
            <a:r>
              <a:rPr lang="en-US" dirty="0" smtClean="0"/>
              <a:t>How did I start?</a:t>
            </a:r>
            <a:endParaRPr lang="en-US" dirty="0"/>
          </a:p>
        </p:txBody>
      </p:sp>
      <p:sp>
        <p:nvSpPr>
          <p:cNvPr id="3" name="Content Placeholder 2"/>
          <p:cNvSpPr>
            <a:spLocks noGrp="1"/>
          </p:cNvSpPr>
          <p:nvPr>
            <p:ph idx="1"/>
          </p:nvPr>
        </p:nvSpPr>
        <p:spPr>
          <a:xfrm>
            <a:off x="838200" y="914400"/>
            <a:ext cx="10515600" cy="5262563"/>
          </a:xfrm>
          <a:solidFill>
            <a:schemeClr val="accent6">
              <a:lumMod val="20000"/>
              <a:lumOff val="80000"/>
            </a:schemeClr>
          </a:solidFill>
        </p:spPr>
        <p:txBody>
          <a:bodyPr>
            <a:normAutofit/>
          </a:bodyPr>
          <a:lstStyle/>
          <a:p>
            <a:r>
              <a:rPr lang="en-US" dirty="0" smtClean="0"/>
              <a:t>Put set of cards between 2 students coaches (trainers) </a:t>
            </a:r>
            <a:r>
              <a:rPr lang="en-US" b="1" dirty="0" smtClean="0"/>
              <a:t>WHY? To encourage them to discuss how to complete tasks</a:t>
            </a:r>
          </a:p>
          <a:p>
            <a:r>
              <a:rPr lang="en-US" dirty="0" smtClean="0"/>
              <a:t>Explained </a:t>
            </a:r>
            <a:r>
              <a:rPr lang="en-US" dirty="0" smtClean="0"/>
              <a:t>that these cards were the basic skills that everyone in the class would learn and connected the cards to learning the alphabet and after they learned the alphabet they could make their own words i.e., “projects”</a:t>
            </a:r>
          </a:p>
          <a:p>
            <a:r>
              <a:rPr lang="en-US" dirty="0" smtClean="0"/>
              <a:t>Explained they would coach others by following the card instructions</a:t>
            </a:r>
          </a:p>
          <a:p>
            <a:r>
              <a:rPr lang="en-US" dirty="0" smtClean="0"/>
              <a:t>Circulated around and when a student completed a card had them “read” the blocks and show me how it worked, showed them how to save, then move on to the next card</a:t>
            </a:r>
          </a:p>
          <a:p>
            <a:r>
              <a:rPr lang="en-US" dirty="0" smtClean="0"/>
              <a:t>Kept them on track because they wanted to try out different items – which they can do later, but not as coaches</a:t>
            </a:r>
          </a:p>
          <a:p>
            <a:endParaRPr lang="en-US" dirty="0"/>
          </a:p>
        </p:txBody>
      </p:sp>
    </p:spTree>
    <p:extLst>
      <p:ext uri="{BB962C8B-B14F-4D97-AF65-F5344CB8AC3E}">
        <p14:creationId xmlns:p14="http://schemas.microsoft.com/office/powerpoint/2010/main" val="345487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a:solidFill>
            <a:schemeClr val="accent4">
              <a:lumMod val="20000"/>
              <a:lumOff val="80000"/>
            </a:schemeClr>
          </a:solidFill>
        </p:spPr>
        <p:txBody>
          <a:bodyPr>
            <a:normAutofit fontScale="90000"/>
          </a:bodyPr>
          <a:lstStyle/>
          <a:p>
            <a:r>
              <a:rPr lang="en-US" dirty="0" smtClean="0"/>
              <a:t>Then …</a:t>
            </a:r>
            <a:endParaRPr lang="en-US" dirty="0"/>
          </a:p>
        </p:txBody>
      </p:sp>
      <p:sp>
        <p:nvSpPr>
          <p:cNvPr id="3" name="Content Placeholder 2"/>
          <p:cNvSpPr>
            <a:spLocks noGrp="1"/>
          </p:cNvSpPr>
          <p:nvPr>
            <p:ph idx="1"/>
          </p:nvPr>
        </p:nvSpPr>
        <p:spPr>
          <a:xfrm>
            <a:off x="838200" y="991674"/>
            <a:ext cx="10515600" cy="5061396"/>
          </a:xfrm>
          <a:solidFill>
            <a:schemeClr val="accent6">
              <a:lumMod val="20000"/>
              <a:lumOff val="80000"/>
            </a:schemeClr>
          </a:solidFill>
        </p:spPr>
        <p:txBody>
          <a:bodyPr>
            <a:normAutofit/>
          </a:bodyPr>
          <a:lstStyle/>
          <a:p>
            <a:r>
              <a:rPr lang="en-US" sz="3600" dirty="0" smtClean="0"/>
              <a:t>Once coaches has finished 9 cards they then trained 2 other students each with their own computer but … no computer for the coach</a:t>
            </a:r>
          </a:p>
          <a:p>
            <a:r>
              <a:rPr lang="en-US" sz="3600" b="1" dirty="0" smtClean="0"/>
              <a:t>WHY? So the coach would give their full attention to peers </a:t>
            </a:r>
          </a:p>
          <a:p>
            <a:r>
              <a:rPr lang="en-US" sz="3600" dirty="0" smtClean="0"/>
              <a:t>In all cases I had the students check in with me by “reading” the blocks and sharing how it worked</a:t>
            </a:r>
          </a:p>
          <a:p>
            <a:r>
              <a:rPr lang="en-US" sz="3600" dirty="0" smtClean="0"/>
              <a:t>I sat back &amp; listened to them guide each other and share their enthusiasm!</a:t>
            </a:r>
          </a:p>
          <a:p>
            <a:endParaRPr lang="en-US" dirty="0"/>
          </a:p>
        </p:txBody>
      </p:sp>
    </p:spTree>
    <p:extLst>
      <p:ext uri="{BB962C8B-B14F-4D97-AF65-F5344CB8AC3E}">
        <p14:creationId xmlns:p14="http://schemas.microsoft.com/office/powerpoint/2010/main" val="118731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943"/>
          </a:xfrm>
          <a:solidFill>
            <a:schemeClr val="accent4">
              <a:lumMod val="20000"/>
              <a:lumOff val="80000"/>
            </a:schemeClr>
          </a:solidFill>
        </p:spPr>
        <p:txBody>
          <a:bodyPr>
            <a:normAutofit fontScale="90000"/>
          </a:bodyPr>
          <a:lstStyle/>
          <a:p>
            <a:r>
              <a:rPr lang="en-US" dirty="0" smtClean="0"/>
              <a:t>Why this worked …</a:t>
            </a:r>
            <a:endParaRPr lang="en-US" dirty="0"/>
          </a:p>
        </p:txBody>
      </p:sp>
      <p:sp>
        <p:nvSpPr>
          <p:cNvPr id="3" name="Content Placeholder 2"/>
          <p:cNvSpPr>
            <a:spLocks noGrp="1"/>
          </p:cNvSpPr>
          <p:nvPr>
            <p:ph idx="1"/>
          </p:nvPr>
        </p:nvSpPr>
        <p:spPr>
          <a:xfrm>
            <a:off x="838200" y="1146220"/>
            <a:ext cx="10515600" cy="5030743"/>
          </a:xfrm>
          <a:solidFill>
            <a:schemeClr val="accent6">
              <a:lumMod val="20000"/>
              <a:lumOff val="80000"/>
            </a:schemeClr>
          </a:solidFill>
        </p:spPr>
        <p:txBody>
          <a:bodyPr>
            <a:normAutofit/>
          </a:bodyPr>
          <a:lstStyle/>
          <a:p>
            <a:r>
              <a:rPr lang="en-US" sz="3600" dirty="0" smtClean="0"/>
              <a:t>Student coaches took their jobs to heart and made sure they understood how to complete all the tasks on the cards before they worked with their classmates</a:t>
            </a:r>
          </a:p>
          <a:p>
            <a:r>
              <a:rPr lang="en-US" sz="3600" dirty="0" smtClean="0"/>
              <a:t>Any concerns they had about sharing were alleviated because they knew everything they needed was on the cards</a:t>
            </a:r>
          </a:p>
          <a:p>
            <a:r>
              <a:rPr lang="en-US" sz="3600" dirty="0" smtClean="0"/>
              <a:t>Students saved each page’s work as a project to show their families and as references for future work</a:t>
            </a:r>
          </a:p>
          <a:p>
            <a:r>
              <a:rPr lang="en-US" sz="3600" dirty="0" smtClean="0"/>
              <a:t>It was the start of building a </a:t>
            </a:r>
            <a:r>
              <a:rPr lang="en-US" sz="3600" b="1" dirty="0" smtClean="0"/>
              <a:t>Community of Practice</a:t>
            </a:r>
          </a:p>
          <a:p>
            <a:pPr marL="0" indent="0">
              <a:buNone/>
            </a:pPr>
            <a:endParaRPr lang="en-US" dirty="0"/>
          </a:p>
        </p:txBody>
      </p:sp>
    </p:spTree>
    <p:extLst>
      <p:ext uri="{BB962C8B-B14F-4D97-AF65-F5344CB8AC3E}">
        <p14:creationId xmlns:p14="http://schemas.microsoft.com/office/powerpoint/2010/main" val="19678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w="76200">
            <a:solidFill>
              <a:schemeClr val="tx1"/>
            </a:solidFill>
          </a:ln>
        </p:spPr>
      </p:pic>
    </p:spTree>
    <p:extLst>
      <p:ext uri="{BB962C8B-B14F-4D97-AF65-F5344CB8AC3E}">
        <p14:creationId xmlns:p14="http://schemas.microsoft.com/office/powerpoint/2010/main" val="159785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5465" y="463639"/>
            <a:ext cx="8272527" cy="707886"/>
          </a:xfrm>
          <a:prstGeom prst="rect">
            <a:avLst/>
          </a:prstGeom>
          <a:noFill/>
        </p:spPr>
        <p:txBody>
          <a:bodyPr wrap="square" rtlCol="0">
            <a:spAutoFit/>
          </a:bodyPr>
          <a:lstStyle/>
          <a:p>
            <a:r>
              <a:rPr lang="en-US" sz="4000" dirty="0" smtClean="0"/>
              <a:t>http://kpscobracoders.weebly.com/</a:t>
            </a:r>
            <a:endParaRPr lang="en-US" sz="4000" dirty="0"/>
          </a:p>
        </p:txBody>
      </p:sp>
      <p:sp>
        <p:nvSpPr>
          <p:cNvPr id="4" name="Right Arrow 3"/>
          <p:cNvSpPr/>
          <p:nvPr/>
        </p:nvSpPr>
        <p:spPr>
          <a:xfrm>
            <a:off x="783397" y="3567447"/>
            <a:ext cx="1133341" cy="2446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0067" y="5190186"/>
            <a:ext cx="9906068" cy="369332"/>
          </a:xfrm>
          <a:prstGeom prst="rect">
            <a:avLst/>
          </a:prstGeom>
          <a:noFill/>
        </p:spPr>
        <p:txBody>
          <a:bodyPr wrap="square" rtlCol="0">
            <a:spAutoFit/>
          </a:bodyPr>
          <a:lstStyle/>
          <a:p>
            <a:r>
              <a:rPr lang="en-US" dirty="0" smtClean="0"/>
              <a:t>This slide show and any handouts will be found in our </a:t>
            </a:r>
            <a:r>
              <a:rPr lang="en-US" dirty="0" err="1" smtClean="0"/>
              <a:t>weebly</a:t>
            </a:r>
            <a:r>
              <a:rPr lang="en-US" dirty="0" smtClean="0"/>
              <a:t>. </a:t>
            </a:r>
            <a:endParaRPr lang="en-US" dirty="0"/>
          </a:p>
        </p:txBody>
      </p:sp>
      <p:pic>
        <p:nvPicPr>
          <p:cNvPr id="2" name="Picture 1"/>
          <p:cNvPicPr>
            <a:picLocks noChangeAspect="1"/>
          </p:cNvPicPr>
          <p:nvPr/>
        </p:nvPicPr>
        <p:blipFill>
          <a:blip r:embed="rId2"/>
          <a:stretch>
            <a:fillRect/>
          </a:stretch>
        </p:blipFill>
        <p:spPr>
          <a:xfrm>
            <a:off x="1916738" y="1740526"/>
            <a:ext cx="9067800" cy="2552700"/>
          </a:xfrm>
          <a:prstGeom prst="rect">
            <a:avLst/>
          </a:prstGeom>
          <a:ln w="76200">
            <a:solidFill>
              <a:schemeClr val="tx1"/>
            </a:solidFill>
          </a:ln>
        </p:spPr>
      </p:pic>
    </p:spTree>
    <p:extLst>
      <p:ext uri="{BB962C8B-B14F-4D97-AF65-F5344CB8AC3E}">
        <p14:creationId xmlns:p14="http://schemas.microsoft.com/office/powerpoint/2010/main" val="175821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73" y="334851"/>
            <a:ext cx="10058400" cy="5657850"/>
          </a:xfrm>
          <a:prstGeom prst="rect">
            <a:avLst/>
          </a:prstGeom>
          <a:ln w="76200">
            <a:solidFill>
              <a:schemeClr val="tx1"/>
            </a:solidFill>
          </a:ln>
        </p:spPr>
      </p:pic>
    </p:spTree>
    <p:extLst>
      <p:ext uri="{BB962C8B-B14F-4D97-AF65-F5344CB8AC3E}">
        <p14:creationId xmlns:p14="http://schemas.microsoft.com/office/powerpoint/2010/main" val="121330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96" y="373487"/>
            <a:ext cx="10058400" cy="5657850"/>
          </a:xfrm>
          <a:prstGeom prst="rect">
            <a:avLst/>
          </a:prstGeom>
          <a:ln w="76200">
            <a:solidFill>
              <a:schemeClr val="tx1"/>
            </a:solidFill>
          </a:ln>
        </p:spPr>
      </p:pic>
    </p:spTree>
    <p:extLst>
      <p:ext uri="{BB962C8B-B14F-4D97-AF65-F5344CB8AC3E}">
        <p14:creationId xmlns:p14="http://schemas.microsoft.com/office/powerpoint/2010/main" val="708628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69" y="515155"/>
            <a:ext cx="10058400" cy="5657850"/>
          </a:xfrm>
          <a:prstGeom prst="rect">
            <a:avLst/>
          </a:prstGeom>
          <a:ln w="76200">
            <a:solidFill>
              <a:schemeClr val="tx1"/>
            </a:solidFill>
          </a:ln>
        </p:spPr>
      </p:pic>
    </p:spTree>
    <p:extLst>
      <p:ext uri="{BB962C8B-B14F-4D97-AF65-F5344CB8AC3E}">
        <p14:creationId xmlns:p14="http://schemas.microsoft.com/office/powerpoint/2010/main" val="429174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334851" y="2202289"/>
            <a:ext cx="746976" cy="28333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240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1" y="1648495"/>
            <a:ext cx="10515600" cy="2498501"/>
          </a:xfrm>
        </p:spPr>
        <p:txBody>
          <a:bodyPr>
            <a:noAutofit/>
          </a:bodyPr>
          <a:lstStyle/>
          <a:p>
            <a:pPr algn="ctr"/>
            <a:r>
              <a:rPr lang="en-US" sz="6600" b="1" dirty="0" smtClean="0">
                <a:solidFill>
                  <a:srgbClr val="0070C0"/>
                </a:solidFill>
                <a:latin typeface="Aharoni" panose="02010803020104030203" pitchFamily="2" charset="-79"/>
                <a:cs typeface="Aharoni" panose="02010803020104030203" pitchFamily="2" charset="-79"/>
              </a:rPr>
              <a:t>What if you want a little more time to get ready to code with your students?</a:t>
            </a:r>
            <a:endParaRPr lang="en-US" sz="6600" b="1" dirty="0">
              <a:solidFill>
                <a:srgbClr val="0070C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7259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6858"/>
          </a:xfrm>
          <a:solidFill>
            <a:schemeClr val="accent4">
              <a:lumMod val="20000"/>
              <a:lumOff val="80000"/>
            </a:schemeClr>
          </a:solidFill>
        </p:spPr>
        <p:txBody>
          <a:bodyPr>
            <a:normAutofit fontScale="90000"/>
          </a:bodyPr>
          <a:lstStyle/>
          <a:p>
            <a:r>
              <a:rPr lang="en-US" dirty="0" smtClean="0"/>
              <a:t>Consider Hour of Code activities (</a:t>
            </a:r>
            <a:r>
              <a:rPr lang="en-US" dirty="0" smtClean="0">
                <a:hlinkClick r:id="rId2"/>
              </a:rPr>
              <a:t>https://code.org/learn</a:t>
            </a:r>
            <a:r>
              <a:rPr lang="en-US" dirty="0" smtClean="0"/>
              <a:t> ) Why? It is a great way to start coding AND needs no addition resources. </a:t>
            </a:r>
            <a:endParaRPr lang="en-US" dirty="0"/>
          </a:p>
        </p:txBody>
      </p:sp>
      <p:pic>
        <p:nvPicPr>
          <p:cNvPr id="4" name="Content Placeholder 3"/>
          <p:cNvPicPr>
            <a:picLocks noGrp="1" noChangeAspect="1"/>
          </p:cNvPicPr>
          <p:nvPr>
            <p:ph idx="1"/>
          </p:nvPr>
        </p:nvPicPr>
        <p:blipFill>
          <a:blip r:embed="rId3"/>
          <a:stretch>
            <a:fillRect/>
          </a:stretch>
        </p:blipFill>
        <p:spPr>
          <a:xfrm>
            <a:off x="1000125" y="2163651"/>
            <a:ext cx="10191750" cy="4108359"/>
          </a:xfrm>
          <a:prstGeom prst="rect">
            <a:avLst/>
          </a:prstGeom>
        </p:spPr>
      </p:pic>
    </p:spTree>
    <p:extLst>
      <p:ext uri="{BB962C8B-B14F-4D97-AF65-F5344CB8AC3E}">
        <p14:creationId xmlns:p14="http://schemas.microsoft.com/office/powerpoint/2010/main" val="225702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Activities for Hour of Code use blocks to code and design coding using popular characters.</a:t>
            </a:r>
            <a:endParaRPr lang="en-US" dirty="0"/>
          </a:p>
        </p:txBody>
      </p:sp>
      <p:pic>
        <p:nvPicPr>
          <p:cNvPr id="4" name="Content Placeholder 3"/>
          <p:cNvPicPr>
            <a:picLocks noGrp="1" noChangeAspect="1"/>
          </p:cNvPicPr>
          <p:nvPr>
            <p:ph idx="1"/>
          </p:nvPr>
        </p:nvPicPr>
        <p:blipFill>
          <a:blip r:embed="rId2"/>
          <a:stretch>
            <a:fillRect/>
          </a:stretch>
        </p:blipFill>
        <p:spPr>
          <a:xfrm>
            <a:off x="838200" y="1803043"/>
            <a:ext cx="10894392" cy="3812146"/>
          </a:xfrm>
          <a:prstGeom prst="rect">
            <a:avLst/>
          </a:prstGeom>
        </p:spPr>
      </p:pic>
    </p:spTree>
    <p:extLst>
      <p:ext uri="{BB962C8B-B14F-4D97-AF65-F5344CB8AC3E}">
        <p14:creationId xmlns:p14="http://schemas.microsoft.com/office/powerpoint/2010/main" val="1248084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52316"/>
          </a:xfrm>
        </p:spPr>
        <p:txBody>
          <a:bodyPr>
            <a:normAutofit fontScale="90000"/>
          </a:bodyPr>
          <a:lstStyle/>
          <a:p>
            <a:r>
              <a:rPr lang="en-US" sz="4000" dirty="0" smtClean="0">
                <a:hlinkClick r:id="rId2"/>
              </a:rPr>
              <a:t/>
            </a:r>
            <a:br>
              <a:rPr lang="en-US" sz="4000" dirty="0" smtClean="0">
                <a:hlinkClick r:id="rId2"/>
              </a:rPr>
            </a:br>
            <a:r>
              <a:rPr lang="en-US" sz="4000" dirty="0" smtClean="0">
                <a:hlinkClick r:id="rId2"/>
              </a:rPr>
              <a:t>http</a:t>
            </a:r>
            <a:r>
              <a:rPr lang="en-US" sz="4000" dirty="0">
                <a:hlinkClick r:id="rId2"/>
              </a:rPr>
              <a:t>://</a:t>
            </a:r>
            <a:r>
              <a:rPr lang="en-US" sz="4000" dirty="0" smtClean="0">
                <a:hlinkClick r:id="rId2"/>
              </a:rPr>
              <a:t>partners.disney.com/hour-of-code/wayfinding-with-code?cds</a:t>
            </a:r>
            <a:r>
              <a:rPr lang="en-US" sz="4000" dirty="0" smtClean="0"/>
              <a:t> </a:t>
            </a:r>
            <a:br>
              <a:rPr lang="en-US" sz="4000" dirty="0" smtClean="0"/>
            </a:br>
            <a:r>
              <a:rPr lang="en-US" sz="4000" dirty="0" smtClean="0"/>
              <a:t>The goals of the game and each step are clearly identified</a:t>
            </a:r>
            <a:r>
              <a:rPr lang="en-US" sz="4000" dirty="0"/>
              <a:t> </a:t>
            </a:r>
            <a:r>
              <a:rPr lang="en-US" sz="4000" dirty="0" smtClean="0"/>
              <a:t>so that coders meet success from the start.</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stretch>
            <a:fillRect/>
          </a:stretch>
        </p:blipFill>
        <p:spPr>
          <a:xfrm>
            <a:off x="1943099" y="2717441"/>
            <a:ext cx="7780449" cy="3603059"/>
          </a:xfrm>
          <a:prstGeom prst="rect">
            <a:avLst/>
          </a:prstGeom>
        </p:spPr>
      </p:pic>
    </p:spTree>
    <p:extLst>
      <p:ext uri="{BB962C8B-B14F-4D97-AF65-F5344CB8AC3E}">
        <p14:creationId xmlns:p14="http://schemas.microsoft.com/office/powerpoint/2010/main" val="172146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66706"/>
          </a:xfrm>
          <a:solidFill>
            <a:schemeClr val="accent1">
              <a:lumMod val="60000"/>
              <a:lumOff val="40000"/>
            </a:schemeClr>
          </a:solidFill>
        </p:spPr>
        <p:txBody>
          <a:bodyPr>
            <a:normAutofit fontScale="90000"/>
          </a:bodyPr>
          <a:lstStyle/>
          <a:p>
            <a:r>
              <a:rPr lang="en-US" dirty="0" smtClean="0"/>
              <a:t>When the blocks are in place the students click Run and watch what happens to the characters in the game.  </a:t>
            </a:r>
            <a:endParaRPr lang="en-US" dirty="0"/>
          </a:p>
        </p:txBody>
      </p:sp>
      <p:pic>
        <p:nvPicPr>
          <p:cNvPr id="4" name="Content Placeholder 3"/>
          <p:cNvPicPr>
            <a:picLocks noGrp="1" noChangeAspect="1"/>
          </p:cNvPicPr>
          <p:nvPr>
            <p:ph idx="1"/>
          </p:nvPr>
        </p:nvPicPr>
        <p:blipFill>
          <a:blip r:embed="rId2"/>
          <a:stretch>
            <a:fillRect/>
          </a:stretch>
        </p:blipFill>
        <p:spPr>
          <a:xfrm>
            <a:off x="2157412" y="2129631"/>
            <a:ext cx="7877175" cy="3743325"/>
          </a:xfrm>
          <a:prstGeom prst="rect">
            <a:avLst/>
          </a:prstGeom>
        </p:spPr>
      </p:pic>
    </p:spTree>
    <p:extLst>
      <p:ext uri="{BB962C8B-B14F-4D97-AF65-F5344CB8AC3E}">
        <p14:creationId xmlns:p14="http://schemas.microsoft.com/office/powerpoint/2010/main" val="190008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The program directs the student to try again if the block choice is incorrect …</a:t>
            </a:r>
            <a:endParaRPr lang="en-US" dirty="0"/>
          </a:p>
        </p:txBody>
      </p:sp>
      <p:pic>
        <p:nvPicPr>
          <p:cNvPr id="4" name="Content Placeholder 3"/>
          <p:cNvPicPr>
            <a:picLocks noGrp="1" noChangeAspect="1"/>
          </p:cNvPicPr>
          <p:nvPr>
            <p:ph idx="1"/>
          </p:nvPr>
        </p:nvPicPr>
        <p:blipFill>
          <a:blip r:embed="rId2"/>
          <a:stretch>
            <a:fillRect/>
          </a:stretch>
        </p:blipFill>
        <p:spPr>
          <a:xfrm>
            <a:off x="1638984" y="1957588"/>
            <a:ext cx="7981534" cy="3659825"/>
          </a:xfrm>
          <a:prstGeom prst="rect">
            <a:avLst/>
          </a:prstGeom>
        </p:spPr>
      </p:pic>
    </p:spTree>
    <p:extLst>
      <p:ext uri="{BB962C8B-B14F-4D97-AF65-F5344CB8AC3E}">
        <p14:creationId xmlns:p14="http://schemas.microsoft.com/office/powerpoint/2010/main" val="10221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6001643"/>
          </a:xfrm>
          <a:prstGeom prst="rect">
            <a:avLst/>
          </a:prstGeom>
          <a:solidFill>
            <a:schemeClr val="tx2">
              <a:lumMod val="20000"/>
              <a:lumOff val="80000"/>
            </a:schemeClr>
          </a:solidFill>
        </p:spPr>
        <p:txBody>
          <a:bodyPr wrap="square" rtlCol="0">
            <a:spAutoFit/>
          </a:bodyPr>
          <a:lstStyle/>
          <a:p>
            <a:pPr algn="ctr"/>
            <a:r>
              <a:rPr lang="en-US" sz="3200" dirty="0" smtClean="0"/>
              <a:t>Plan for the </a:t>
            </a:r>
            <a:r>
              <a:rPr lang="en-US" sz="3200" dirty="0" smtClean="0"/>
              <a:t>morning</a:t>
            </a:r>
          </a:p>
          <a:p>
            <a:pPr algn="ctr"/>
            <a:r>
              <a:rPr lang="en-US" sz="3200" dirty="0" smtClean="0"/>
              <a:t>Say hello to everyone!</a:t>
            </a:r>
            <a:endParaRPr lang="en-US" sz="3200" dirty="0" smtClean="0"/>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Tree>
    <p:extLst>
      <p:ext uri="{BB962C8B-B14F-4D97-AF65-F5344CB8AC3E}">
        <p14:creationId xmlns:p14="http://schemas.microsoft.com/office/powerpoint/2010/main" val="355276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…or correct and then advances to the next step.</a:t>
            </a:r>
            <a:endParaRPr lang="en-US" dirty="0"/>
          </a:p>
        </p:txBody>
      </p:sp>
      <p:pic>
        <p:nvPicPr>
          <p:cNvPr id="4" name="Content Placeholder 3"/>
          <p:cNvPicPr>
            <a:picLocks noGrp="1" noChangeAspect="1"/>
          </p:cNvPicPr>
          <p:nvPr>
            <p:ph idx="1"/>
          </p:nvPr>
        </p:nvPicPr>
        <p:blipFill>
          <a:blip r:embed="rId2"/>
          <a:stretch>
            <a:fillRect/>
          </a:stretch>
        </p:blipFill>
        <p:spPr>
          <a:xfrm>
            <a:off x="3631841" y="1883457"/>
            <a:ext cx="6645499" cy="3353900"/>
          </a:xfrm>
          <a:prstGeom prst="rect">
            <a:avLst/>
          </a:prstGeom>
        </p:spPr>
      </p:pic>
      <p:sp>
        <p:nvSpPr>
          <p:cNvPr id="3" name="TextBox 2"/>
          <p:cNvSpPr txBox="1"/>
          <p:nvPr/>
        </p:nvSpPr>
        <p:spPr>
          <a:xfrm>
            <a:off x="838200" y="5473521"/>
            <a:ext cx="10405056" cy="1077218"/>
          </a:xfrm>
          <a:prstGeom prst="rect">
            <a:avLst/>
          </a:prstGeom>
          <a:solidFill>
            <a:schemeClr val="accent1">
              <a:lumMod val="60000"/>
              <a:lumOff val="40000"/>
            </a:schemeClr>
          </a:solidFill>
        </p:spPr>
        <p:txBody>
          <a:bodyPr wrap="square" rtlCol="0">
            <a:spAutoFit/>
          </a:bodyPr>
          <a:lstStyle/>
          <a:p>
            <a:r>
              <a:rPr lang="en-US" sz="3200" dirty="0" smtClean="0"/>
              <a:t>Students can be on Hour of Code activities without any further preparation on your part.  </a:t>
            </a:r>
            <a:endParaRPr lang="en-US" sz="3200" dirty="0"/>
          </a:p>
        </p:txBody>
      </p:sp>
    </p:spTree>
    <p:extLst>
      <p:ext uri="{BB962C8B-B14F-4D97-AF65-F5344CB8AC3E}">
        <p14:creationId xmlns:p14="http://schemas.microsoft.com/office/powerpoint/2010/main" val="559230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a:solidFill>
            <a:schemeClr val="accent4">
              <a:lumMod val="20000"/>
              <a:lumOff val="80000"/>
            </a:schemeClr>
          </a:solidFill>
        </p:spPr>
        <p:txBody>
          <a:bodyPr>
            <a:normAutofit fontScale="90000"/>
          </a:bodyPr>
          <a:lstStyle/>
          <a:p>
            <a:r>
              <a:rPr lang="en-US" dirty="0" smtClean="0"/>
              <a:t>However … With Hour of Code …</a:t>
            </a:r>
            <a:endParaRPr lang="en-US" dirty="0"/>
          </a:p>
        </p:txBody>
      </p:sp>
      <p:sp>
        <p:nvSpPr>
          <p:cNvPr id="3" name="Content Placeholder 2"/>
          <p:cNvSpPr>
            <a:spLocks noGrp="1"/>
          </p:cNvSpPr>
          <p:nvPr>
            <p:ph idx="1"/>
          </p:nvPr>
        </p:nvSpPr>
        <p:spPr>
          <a:xfrm>
            <a:off x="838200" y="1030310"/>
            <a:ext cx="10515600" cy="5146653"/>
          </a:xfrm>
          <a:solidFill>
            <a:schemeClr val="accent6">
              <a:lumMod val="40000"/>
              <a:lumOff val="60000"/>
            </a:schemeClr>
          </a:solidFill>
        </p:spPr>
        <p:txBody>
          <a:bodyPr>
            <a:normAutofit lnSpcReduction="10000"/>
          </a:bodyPr>
          <a:lstStyle/>
          <a:p>
            <a:r>
              <a:rPr lang="en-US" sz="3200" dirty="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t seemed students </a:t>
            </a:r>
            <a:r>
              <a:rPr lang="en-US" sz="3200" dirty="0">
                <a:latin typeface="Times New Roman" panose="02020603050405020304" pitchFamily="18" charset="0"/>
                <a:cs typeface="Times New Roman" panose="02020603050405020304" pitchFamily="18" charset="0"/>
              </a:rPr>
              <a:t>didn’t show any sizable connections </a:t>
            </a:r>
            <a:r>
              <a:rPr lang="en-US" sz="3200" dirty="0" smtClean="0">
                <a:latin typeface="Times New Roman" panose="02020603050405020304" pitchFamily="18" charset="0"/>
                <a:cs typeface="Times New Roman" panose="02020603050405020304" pitchFamily="18" charset="0"/>
              </a:rPr>
              <a:t>when transferring </a:t>
            </a:r>
            <a:r>
              <a:rPr lang="en-US" sz="3200" dirty="0">
                <a:latin typeface="Times New Roman" panose="02020603050405020304" pitchFamily="18" charset="0"/>
                <a:cs typeface="Times New Roman" panose="02020603050405020304" pitchFamily="18" charset="0"/>
              </a:rPr>
              <a:t>block knowledge from one “game” to another and often tried varied combinations of blocks until one “worked</a:t>
            </a:r>
            <a:r>
              <a:rPr lang="en-US" sz="3200" dirty="0" smtClean="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i</a:t>
            </a:r>
            <a:r>
              <a:rPr lang="en-US" sz="3200" dirty="0" smtClean="0">
                <a:latin typeface="Times New Roman" panose="02020603050405020304" pitchFamily="18" charset="0"/>
                <a:cs typeface="Times New Roman" panose="02020603050405020304" pitchFamily="18" charset="0"/>
              </a:rPr>
              <a:t>t seemed students </a:t>
            </a:r>
            <a:r>
              <a:rPr lang="en-US" sz="3200" dirty="0">
                <a:latin typeface="Times New Roman" panose="02020603050405020304" pitchFamily="18" charset="0"/>
                <a:cs typeface="Times New Roman" panose="02020603050405020304" pitchFamily="18" charset="0"/>
              </a:rPr>
              <a:t>were </a:t>
            </a:r>
            <a:r>
              <a:rPr lang="en-US" sz="3200" dirty="0" smtClean="0">
                <a:latin typeface="Times New Roman" panose="02020603050405020304" pitchFamily="18" charset="0"/>
                <a:cs typeface="Times New Roman" panose="02020603050405020304" pitchFamily="18" charset="0"/>
              </a:rPr>
              <a:t>interested </a:t>
            </a:r>
            <a:r>
              <a:rPr lang="en-US" sz="3200" dirty="0">
                <a:latin typeface="Times New Roman" panose="02020603050405020304" pitchFamily="18" charset="0"/>
                <a:cs typeface="Times New Roman" panose="02020603050405020304" pitchFamily="18" charset="0"/>
              </a:rPr>
              <a:t>in “beating” the </a:t>
            </a:r>
            <a:r>
              <a:rPr lang="en-US" sz="3200" dirty="0" smtClean="0">
                <a:latin typeface="Times New Roman" panose="02020603050405020304" pitchFamily="18" charset="0"/>
                <a:cs typeface="Times New Roman" panose="02020603050405020304" pitchFamily="18" charset="0"/>
              </a:rPr>
              <a:t>level than learning to code</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when </a:t>
            </a:r>
            <a:r>
              <a:rPr lang="en-US" sz="3200" dirty="0" smtClean="0">
                <a:latin typeface="Times New Roman" panose="02020603050405020304" pitchFamily="18" charset="0"/>
                <a:cs typeface="Times New Roman" panose="02020603050405020304" pitchFamily="18" charset="0"/>
              </a:rPr>
              <a:t>students reached </a:t>
            </a:r>
            <a:r>
              <a:rPr lang="en-US" sz="3200" dirty="0">
                <a:latin typeface="Times New Roman" panose="02020603050405020304" pitchFamily="18" charset="0"/>
                <a:cs typeface="Times New Roman" panose="02020603050405020304" pitchFamily="18" charset="0"/>
              </a:rPr>
              <a:t>the final step </a:t>
            </a:r>
            <a:r>
              <a:rPr lang="en-US" sz="3200" dirty="0" smtClean="0">
                <a:latin typeface="Times New Roman" panose="02020603050405020304" pitchFamily="18" charset="0"/>
                <a:cs typeface="Times New Roman" panose="02020603050405020304" pitchFamily="18" charset="0"/>
              </a:rPr>
              <a:t>(to </a:t>
            </a:r>
            <a:r>
              <a:rPr lang="en-US" sz="3200" dirty="0">
                <a:latin typeface="Times New Roman" panose="02020603050405020304" pitchFamily="18" charset="0"/>
                <a:cs typeface="Times New Roman" panose="02020603050405020304" pitchFamily="18" charset="0"/>
              </a:rPr>
              <a:t>develop a </a:t>
            </a:r>
            <a:r>
              <a:rPr lang="en-US" sz="3200" dirty="0" smtClean="0">
                <a:latin typeface="Times New Roman" panose="02020603050405020304" pitchFamily="18" charset="0"/>
                <a:cs typeface="Times New Roman" panose="02020603050405020304" pitchFamily="18" charset="0"/>
              </a:rPr>
              <a:t>game) </a:t>
            </a:r>
            <a:r>
              <a:rPr lang="en-US" sz="3200" dirty="0">
                <a:latin typeface="Times New Roman" panose="02020603050405020304" pitchFamily="18" charset="0"/>
                <a:cs typeface="Times New Roman" panose="02020603050405020304" pitchFamily="18" charset="0"/>
              </a:rPr>
              <a:t>they became easily frustrated </a:t>
            </a:r>
            <a:r>
              <a:rPr lang="en-US" sz="3200" dirty="0" smtClean="0">
                <a:latin typeface="Times New Roman" panose="02020603050405020304" pitchFamily="18" charset="0"/>
                <a:cs typeface="Times New Roman" panose="02020603050405020304" pitchFamily="18" charset="0"/>
              </a:rPr>
              <a:t>and it seemed that </a:t>
            </a:r>
            <a:r>
              <a:rPr lang="en-US" sz="3200" dirty="0">
                <a:latin typeface="Times New Roman" panose="02020603050405020304" pitchFamily="18" charset="0"/>
                <a:cs typeface="Times New Roman" panose="02020603050405020304" pitchFamily="18" charset="0"/>
              </a:rPr>
              <a:t>final step was too much of a leap from the previous </a:t>
            </a:r>
            <a:r>
              <a:rPr lang="en-US" sz="3200" dirty="0" smtClean="0">
                <a:latin typeface="Times New Roman" panose="02020603050405020304" pitchFamily="18" charset="0"/>
                <a:cs typeface="Times New Roman" panose="02020603050405020304" pitchFamily="18" charset="0"/>
              </a:rPr>
              <a:t>steps</a:t>
            </a:r>
          </a:p>
          <a:p>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seemed the gamification factor out-weighed the creativity factor</a:t>
            </a:r>
          </a:p>
          <a:p>
            <a:pPr marL="0" indent="0">
              <a:buNone/>
            </a:pPr>
            <a:endParaRPr lang="en-US" dirty="0"/>
          </a:p>
        </p:txBody>
      </p:sp>
    </p:spTree>
    <p:extLst>
      <p:ext uri="{BB962C8B-B14F-4D97-AF65-F5344CB8AC3E}">
        <p14:creationId xmlns:p14="http://schemas.microsoft.com/office/powerpoint/2010/main" val="2682045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a:solidFill>
            <a:schemeClr val="accent4">
              <a:lumMod val="20000"/>
              <a:lumOff val="80000"/>
            </a:schemeClr>
          </a:solidFill>
        </p:spPr>
        <p:txBody>
          <a:bodyPr>
            <a:normAutofit fontScale="90000"/>
          </a:bodyPr>
          <a:lstStyle/>
          <a:p>
            <a:pPr algn="ctr"/>
            <a:r>
              <a:rPr lang="en-US" sz="3600" dirty="0" smtClean="0"/>
              <a:t>Hour or Code or Scratch? The answer is BOTH…</a:t>
            </a:r>
            <a:endParaRPr lang="en-US" sz="3600" dirty="0"/>
          </a:p>
        </p:txBody>
      </p:sp>
      <p:sp>
        <p:nvSpPr>
          <p:cNvPr id="3" name="Content Placeholder 2"/>
          <p:cNvSpPr>
            <a:spLocks noGrp="1"/>
          </p:cNvSpPr>
          <p:nvPr>
            <p:ph sz="half" idx="1"/>
          </p:nvPr>
        </p:nvSpPr>
        <p:spPr>
          <a:xfrm>
            <a:off x="838200" y="1004553"/>
            <a:ext cx="5181600" cy="5172410"/>
          </a:xfrm>
          <a:solidFill>
            <a:schemeClr val="accent5">
              <a:lumMod val="20000"/>
              <a:lumOff val="80000"/>
            </a:schemeClr>
          </a:solidFill>
        </p:spPr>
        <p:txBody>
          <a:bodyPr>
            <a:normAutofit lnSpcReduction="10000"/>
          </a:bodyPr>
          <a:lstStyle/>
          <a:p>
            <a:r>
              <a:rPr lang="en-US" dirty="0" smtClean="0"/>
              <a:t>Hour </a:t>
            </a:r>
            <a:r>
              <a:rPr lang="en-US" dirty="0"/>
              <a:t>of Code is a great way to get started coding </a:t>
            </a:r>
            <a:endParaRPr lang="en-US" dirty="0" smtClean="0"/>
          </a:p>
          <a:p>
            <a:r>
              <a:rPr lang="en-US" dirty="0" smtClean="0"/>
              <a:t>Students START to learn the basics of Block coding but …</a:t>
            </a:r>
          </a:p>
          <a:p>
            <a:endParaRPr lang="en-US" dirty="0"/>
          </a:p>
          <a:p>
            <a:endParaRPr lang="en-US" dirty="0"/>
          </a:p>
        </p:txBody>
      </p:sp>
      <p:sp>
        <p:nvSpPr>
          <p:cNvPr id="4" name="Content Placeholder 3"/>
          <p:cNvSpPr>
            <a:spLocks noGrp="1"/>
          </p:cNvSpPr>
          <p:nvPr>
            <p:ph sz="half" idx="2"/>
          </p:nvPr>
        </p:nvSpPr>
        <p:spPr>
          <a:xfrm>
            <a:off x="6172200" y="1004552"/>
            <a:ext cx="5181600" cy="5172411"/>
          </a:xfrm>
          <a:solidFill>
            <a:schemeClr val="accent6">
              <a:lumMod val="40000"/>
              <a:lumOff val="60000"/>
            </a:schemeClr>
          </a:solidFill>
        </p:spPr>
        <p:txBody>
          <a:bodyPr>
            <a:normAutofit lnSpcReduction="10000"/>
          </a:bodyPr>
          <a:lstStyle/>
          <a:p>
            <a:r>
              <a:rPr lang="en-US" dirty="0"/>
              <a:t>With Scratch the creativity aspect dominates over the gaming aspect</a:t>
            </a:r>
          </a:p>
          <a:p>
            <a:r>
              <a:rPr lang="en-US" dirty="0" smtClean="0"/>
              <a:t>Scratch enables students to continue to learn as they create</a:t>
            </a:r>
          </a:p>
          <a:p>
            <a:r>
              <a:rPr lang="en-US" dirty="0" smtClean="0"/>
              <a:t>Scratch enables students to connect to a world-wide community</a:t>
            </a:r>
          </a:p>
          <a:p>
            <a:r>
              <a:rPr lang="en-US" dirty="0" smtClean="0"/>
              <a:t>Scratch enables students to code in the virtual world and the real world (with devices such as Makey </a:t>
            </a:r>
            <a:r>
              <a:rPr lang="en-US" dirty="0" err="1" smtClean="0"/>
              <a:t>Makey</a:t>
            </a:r>
            <a:r>
              <a:rPr lang="en-US" dirty="0" smtClean="0"/>
              <a:t> and robots such as </a:t>
            </a:r>
            <a:r>
              <a:rPr lang="en-US" dirty="0" err="1" smtClean="0"/>
              <a:t>Mbots</a:t>
            </a:r>
            <a:r>
              <a:rPr lang="en-US" dirty="0" smtClean="0"/>
              <a:t>)</a:t>
            </a:r>
            <a:endParaRPr lang="en-US" dirty="0"/>
          </a:p>
        </p:txBody>
      </p:sp>
    </p:spTree>
    <p:extLst>
      <p:ext uri="{BB962C8B-B14F-4D97-AF65-F5344CB8AC3E}">
        <p14:creationId xmlns:p14="http://schemas.microsoft.com/office/powerpoint/2010/main" val="1299264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2130" y="862885"/>
            <a:ext cx="9942490" cy="1754326"/>
          </a:xfrm>
          <a:prstGeom prst="rect">
            <a:avLst/>
          </a:prstGeom>
          <a:noFill/>
        </p:spPr>
        <p:txBody>
          <a:bodyPr wrap="square" rtlCol="0">
            <a:spAutoFit/>
          </a:bodyPr>
          <a:lstStyle/>
          <a:p>
            <a:r>
              <a:rPr lang="en-US" sz="3600" b="1" dirty="0" smtClean="0"/>
              <a:t>Artist </a:t>
            </a:r>
            <a:r>
              <a:rPr lang="en-US" sz="2400" dirty="0" smtClean="0"/>
              <a:t>activity is a low floor, high ceiling, &amp; wide wall experience. Not as flashy as some of the others but gives students a chance to be very creative.</a:t>
            </a:r>
          </a:p>
          <a:p>
            <a:r>
              <a:rPr lang="en-US" sz="2400" dirty="0" smtClean="0"/>
              <a:t>Consider it for older students as well even though it says Grade 2+!</a:t>
            </a:r>
          </a:p>
          <a:p>
            <a:r>
              <a:rPr lang="en-US" sz="2400" dirty="0">
                <a:hlinkClick r:id="rId2"/>
              </a:rPr>
              <a:t>https://</a:t>
            </a:r>
            <a:r>
              <a:rPr lang="en-US" sz="2400" dirty="0" smtClean="0">
                <a:hlinkClick r:id="rId2"/>
              </a:rPr>
              <a:t>studio.code.org/s/artist/stage/1/puzzle/1</a:t>
            </a:r>
            <a:r>
              <a:rPr lang="en-US" sz="2400" dirty="0" smtClean="0"/>
              <a:t> </a:t>
            </a:r>
            <a:endParaRPr lang="en-US" sz="2400" dirty="0"/>
          </a:p>
        </p:txBody>
      </p:sp>
      <p:pic>
        <p:nvPicPr>
          <p:cNvPr id="4" name="Picture 3"/>
          <p:cNvPicPr>
            <a:picLocks noChangeAspect="1"/>
          </p:cNvPicPr>
          <p:nvPr/>
        </p:nvPicPr>
        <p:blipFill>
          <a:blip r:embed="rId3"/>
          <a:stretch>
            <a:fillRect/>
          </a:stretch>
        </p:blipFill>
        <p:spPr>
          <a:xfrm>
            <a:off x="3773510" y="2654053"/>
            <a:ext cx="3916183" cy="3490783"/>
          </a:xfrm>
          <a:prstGeom prst="rect">
            <a:avLst/>
          </a:prstGeom>
        </p:spPr>
      </p:pic>
    </p:spTree>
    <p:extLst>
      <p:ext uri="{BB962C8B-B14F-4D97-AF65-F5344CB8AC3E}">
        <p14:creationId xmlns:p14="http://schemas.microsoft.com/office/powerpoint/2010/main" val="222362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425004" y="2678804"/>
            <a:ext cx="669702" cy="2704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88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5161" y="1468192"/>
            <a:ext cx="8577329" cy="4154984"/>
          </a:xfrm>
          <a:prstGeom prst="rect">
            <a:avLst/>
          </a:prstGeom>
          <a:solidFill>
            <a:schemeClr val="accent1">
              <a:lumMod val="60000"/>
              <a:lumOff val="40000"/>
            </a:schemeClr>
          </a:solidFill>
        </p:spPr>
        <p:txBody>
          <a:bodyPr wrap="square" rtlCol="0">
            <a:spAutoFit/>
          </a:bodyPr>
          <a:lstStyle/>
          <a:p>
            <a:r>
              <a:rPr lang="en-US" sz="4400" dirty="0" smtClean="0"/>
              <a:t>Work with your partner on the next few cards.  </a:t>
            </a:r>
          </a:p>
          <a:p>
            <a:r>
              <a:rPr lang="en-US" sz="4400" dirty="0" smtClean="0"/>
              <a:t>Are you noticing that even though there are new blocks and actions with each card, you are able to continue to learn at a quicker rate?</a:t>
            </a:r>
            <a:endParaRPr lang="en-US" sz="4400" dirty="0"/>
          </a:p>
        </p:txBody>
      </p:sp>
    </p:spTree>
    <p:extLst>
      <p:ext uri="{BB962C8B-B14F-4D97-AF65-F5344CB8AC3E}">
        <p14:creationId xmlns:p14="http://schemas.microsoft.com/office/powerpoint/2010/main" val="324878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373488" y="3206838"/>
            <a:ext cx="708339" cy="244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45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dirty="0" smtClean="0"/>
              <a:t>What accounts do you need to get started?</a:t>
            </a:r>
            <a:endParaRPr lang="en-US" dirty="0"/>
          </a:p>
        </p:txBody>
      </p:sp>
      <p:sp>
        <p:nvSpPr>
          <p:cNvPr id="3" name="Content Placeholder 2"/>
          <p:cNvSpPr>
            <a:spLocks noGrp="1"/>
          </p:cNvSpPr>
          <p:nvPr>
            <p:ph sz="half" idx="1"/>
          </p:nvPr>
        </p:nvSpPr>
        <p:spPr>
          <a:solidFill>
            <a:schemeClr val="accent6">
              <a:lumMod val="20000"/>
              <a:lumOff val="80000"/>
            </a:schemeClr>
          </a:solidFill>
        </p:spPr>
        <p:txBody>
          <a:bodyPr>
            <a:normAutofit lnSpcReduction="10000"/>
          </a:bodyPr>
          <a:lstStyle/>
          <a:p>
            <a:r>
              <a:rPr lang="en-US" dirty="0" smtClean="0"/>
              <a:t>Students can create their own accounts before they start or even AFTER they start </a:t>
            </a:r>
            <a:r>
              <a:rPr lang="en-US" b="1" u="sng" dirty="0" smtClean="0"/>
              <a:t>BUT need to give an email</a:t>
            </a:r>
            <a:endParaRPr lang="en-US" sz="1200" b="1" u="sng" dirty="0" smtClean="0"/>
          </a:p>
          <a:p>
            <a:r>
              <a:rPr lang="en-US" dirty="0" smtClean="0"/>
              <a:t>Students can share or NOT share their work</a:t>
            </a:r>
          </a:p>
          <a:p>
            <a:r>
              <a:rPr lang="en-US" dirty="0" smtClean="0"/>
              <a:t>But even without an account any Project (work) can be downloaded &amp; saved &amp; then uploaded back into Scratch with either On- or Off-line versions</a:t>
            </a:r>
            <a:endParaRPr lang="en-US" dirty="0"/>
          </a:p>
        </p:txBody>
      </p:sp>
      <p:sp>
        <p:nvSpPr>
          <p:cNvPr id="4" name="Content Placeholder 3"/>
          <p:cNvSpPr>
            <a:spLocks noGrp="1"/>
          </p:cNvSpPr>
          <p:nvPr>
            <p:ph sz="half" idx="2"/>
          </p:nvPr>
        </p:nvSpPr>
        <p:spPr>
          <a:solidFill>
            <a:schemeClr val="accent6">
              <a:lumMod val="20000"/>
              <a:lumOff val="80000"/>
            </a:schemeClr>
          </a:solidFill>
        </p:spPr>
        <p:txBody>
          <a:bodyPr>
            <a:normAutofit lnSpcReduction="10000"/>
          </a:bodyPr>
          <a:lstStyle/>
          <a:p>
            <a:r>
              <a:rPr lang="en-US" dirty="0" smtClean="0"/>
              <a:t>Teachers can create class accounts and students </a:t>
            </a:r>
            <a:r>
              <a:rPr lang="en-US" b="1" u="sng" dirty="0" smtClean="0"/>
              <a:t>DONOT need an email account</a:t>
            </a:r>
          </a:p>
          <a:p>
            <a:r>
              <a:rPr lang="en-US" dirty="0" smtClean="0"/>
              <a:t>These accounts make it easy for students to see their classmates work</a:t>
            </a:r>
          </a:p>
          <a:p>
            <a:r>
              <a:rPr lang="en-US" dirty="0" smtClean="0"/>
              <a:t>Students can share or NOT share their work</a:t>
            </a:r>
          </a:p>
          <a:p>
            <a:r>
              <a:rPr lang="en-US" dirty="0" smtClean="0"/>
              <a:t>Teacher accounts need time to be verified, not instant like a single account</a:t>
            </a:r>
            <a:endParaRPr lang="en-US" dirty="0"/>
          </a:p>
        </p:txBody>
      </p:sp>
    </p:spTree>
    <p:extLst>
      <p:ext uri="{BB962C8B-B14F-4D97-AF65-F5344CB8AC3E}">
        <p14:creationId xmlns:p14="http://schemas.microsoft.com/office/powerpoint/2010/main" val="297212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3573"/>
          </a:xfrm>
          <a:solidFill>
            <a:schemeClr val="accent4">
              <a:lumMod val="20000"/>
              <a:lumOff val="80000"/>
            </a:schemeClr>
          </a:solidFill>
        </p:spPr>
        <p:txBody>
          <a:bodyPr>
            <a:normAutofit fontScale="90000"/>
          </a:bodyPr>
          <a:lstStyle/>
          <a:p>
            <a:pPr algn="ctr"/>
            <a:r>
              <a:rPr lang="en-US" dirty="0" smtClean="0"/>
              <a:t>How did I prepare?</a:t>
            </a:r>
            <a:endParaRPr lang="en-US" dirty="0"/>
          </a:p>
        </p:txBody>
      </p:sp>
      <p:sp>
        <p:nvSpPr>
          <p:cNvPr id="3" name="Content Placeholder 2"/>
          <p:cNvSpPr>
            <a:spLocks noGrp="1"/>
          </p:cNvSpPr>
          <p:nvPr>
            <p:ph idx="1"/>
          </p:nvPr>
        </p:nvSpPr>
        <p:spPr>
          <a:xfrm>
            <a:off x="838200" y="858700"/>
            <a:ext cx="10515600" cy="5318264"/>
          </a:xfrm>
          <a:solidFill>
            <a:schemeClr val="accent6">
              <a:lumMod val="20000"/>
              <a:lumOff val="80000"/>
            </a:schemeClr>
          </a:solidFill>
        </p:spPr>
        <p:txBody>
          <a:bodyPr/>
          <a:lstStyle/>
          <a:p>
            <a:r>
              <a:rPr lang="en-US" dirty="0" smtClean="0"/>
              <a:t>made a class account for the students in my Teacher’s Account</a:t>
            </a:r>
          </a:p>
          <a:p>
            <a:r>
              <a:rPr lang="en-US" dirty="0" smtClean="0"/>
              <a:t>completed the sign in process and gave them a simple password</a:t>
            </a:r>
          </a:p>
          <a:p>
            <a:r>
              <a:rPr lang="en-US" dirty="0" smtClean="0"/>
              <a:t>WHY? So that when they went to the site they could begin immediately and I knew all the accounts &amp; passwords worked!</a:t>
            </a:r>
          </a:p>
          <a:p>
            <a:r>
              <a:rPr lang="en-US" dirty="0" smtClean="0"/>
              <a:t>Made a link in School Connect for computers</a:t>
            </a:r>
          </a:p>
          <a:p>
            <a:r>
              <a:rPr lang="en-US" dirty="0" smtClean="0"/>
              <a:t>Made a log-in slip for each of them for agenda (to use at school &amp; home)</a:t>
            </a:r>
          </a:p>
          <a:p>
            <a:endParaRPr lang="en-US" dirty="0"/>
          </a:p>
        </p:txBody>
      </p:sp>
      <p:pic>
        <p:nvPicPr>
          <p:cNvPr id="4" name="Picture 3"/>
          <p:cNvPicPr>
            <a:picLocks noChangeAspect="1"/>
          </p:cNvPicPr>
          <p:nvPr/>
        </p:nvPicPr>
        <p:blipFill>
          <a:blip r:embed="rId2"/>
          <a:stretch>
            <a:fillRect/>
          </a:stretch>
        </p:blipFill>
        <p:spPr>
          <a:xfrm>
            <a:off x="2449333" y="3928056"/>
            <a:ext cx="7567926" cy="2038659"/>
          </a:xfrm>
          <a:prstGeom prst="rect">
            <a:avLst/>
          </a:prstGeom>
        </p:spPr>
      </p:pic>
    </p:spTree>
    <p:extLst>
      <p:ext uri="{BB962C8B-B14F-4D97-AF65-F5344CB8AC3E}">
        <p14:creationId xmlns:p14="http://schemas.microsoft.com/office/powerpoint/2010/main" val="2342070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4556" y="755698"/>
            <a:ext cx="9092486" cy="5835757"/>
          </a:xfrm>
          <a:prstGeom prst="rect">
            <a:avLst/>
          </a:prstGeom>
          <a:ln w="76200">
            <a:solidFill>
              <a:schemeClr val="tx1"/>
            </a:solidFill>
          </a:ln>
        </p:spPr>
      </p:pic>
      <p:sp>
        <p:nvSpPr>
          <p:cNvPr id="3" name="TextBox 2"/>
          <p:cNvSpPr txBox="1"/>
          <p:nvPr/>
        </p:nvSpPr>
        <p:spPr>
          <a:xfrm>
            <a:off x="1725769" y="386366"/>
            <a:ext cx="8976575" cy="369332"/>
          </a:xfrm>
          <a:prstGeom prst="rect">
            <a:avLst/>
          </a:prstGeom>
          <a:noFill/>
        </p:spPr>
        <p:txBody>
          <a:bodyPr wrap="square" rtlCol="0">
            <a:spAutoFit/>
          </a:bodyPr>
          <a:lstStyle/>
          <a:p>
            <a:r>
              <a:rPr lang="en-US" dirty="0" smtClean="0"/>
              <a:t>Main Screen in Teacher’s Account – Note updates on Student Activity</a:t>
            </a:r>
            <a:endParaRPr lang="en-US" dirty="0"/>
          </a:p>
        </p:txBody>
      </p:sp>
      <p:sp>
        <p:nvSpPr>
          <p:cNvPr id="4" name="Rectangle 3"/>
          <p:cNvSpPr/>
          <p:nvPr/>
        </p:nvSpPr>
        <p:spPr>
          <a:xfrm>
            <a:off x="2562896" y="2189408"/>
            <a:ext cx="463639" cy="115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62896" y="2550018"/>
            <a:ext cx="463639" cy="12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2896" y="2923504"/>
            <a:ext cx="463639" cy="154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62896" y="3244017"/>
            <a:ext cx="463639" cy="32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62896" y="3721994"/>
            <a:ext cx="463639" cy="12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28090" y="921664"/>
            <a:ext cx="875764" cy="1987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24248" y="2768958"/>
            <a:ext cx="1171977" cy="4750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88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360608" y="1197737"/>
            <a:ext cx="656824" cy="3090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23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321972" y="3696235"/>
            <a:ext cx="708339" cy="2189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447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a:solidFill>
            <a:schemeClr val="accent4">
              <a:lumMod val="20000"/>
              <a:lumOff val="80000"/>
            </a:schemeClr>
          </a:solidFill>
        </p:spPr>
        <p:txBody>
          <a:bodyPr>
            <a:normAutofit fontScale="90000"/>
          </a:bodyPr>
          <a:lstStyle/>
          <a:p>
            <a:r>
              <a:rPr lang="en-US" dirty="0" smtClean="0"/>
              <a:t>FYI: Using the device’s camera and/or microphone requires two acceptances</a:t>
            </a:r>
            <a:endParaRPr lang="en-US" dirty="0"/>
          </a:p>
        </p:txBody>
      </p:sp>
      <p:pic>
        <p:nvPicPr>
          <p:cNvPr id="5" name="Content Placeholder 4"/>
          <p:cNvPicPr>
            <a:picLocks noGrp="1" noChangeAspect="1"/>
          </p:cNvPicPr>
          <p:nvPr>
            <p:ph sz="half" idx="1"/>
          </p:nvPr>
        </p:nvPicPr>
        <p:blipFill>
          <a:blip r:embed="rId2"/>
          <a:stretch>
            <a:fillRect/>
          </a:stretch>
        </p:blipFill>
        <p:spPr>
          <a:xfrm>
            <a:off x="1474927" y="1825625"/>
            <a:ext cx="3908146" cy="4351338"/>
          </a:xfrm>
          <a:prstGeom prst="rect">
            <a:avLst/>
          </a:prstGeom>
        </p:spPr>
      </p:pic>
      <p:pic>
        <p:nvPicPr>
          <p:cNvPr id="6" name="Content Placeholder 5"/>
          <p:cNvPicPr>
            <a:picLocks noGrp="1" noChangeAspect="1"/>
          </p:cNvPicPr>
          <p:nvPr>
            <p:ph sz="half" idx="2"/>
          </p:nvPr>
        </p:nvPicPr>
        <p:blipFill>
          <a:blip r:embed="rId3"/>
          <a:stretch>
            <a:fillRect/>
          </a:stretch>
        </p:blipFill>
        <p:spPr>
          <a:xfrm>
            <a:off x="7043737" y="2367756"/>
            <a:ext cx="3438525" cy="3267075"/>
          </a:xfrm>
          <a:prstGeom prst="rect">
            <a:avLst/>
          </a:prstGeom>
        </p:spPr>
      </p:pic>
    </p:spTree>
    <p:extLst>
      <p:ext uri="{BB962C8B-B14F-4D97-AF65-F5344CB8AC3E}">
        <p14:creationId xmlns:p14="http://schemas.microsoft.com/office/powerpoint/2010/main" val="3189745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490" y="439893"/>
            <a:ext cx="7675138" cy="5857851"/>
          </a:xfrm>
          <a:prstGeom prst="rect">
            <a:avLst/>
          </a:prstGeom>
        </p:spPr>
      </p:pic>
      <p:sp>
        <p:nvSpPr>
          <p:cNvPr id="3" name="TextBox 2"/>
          <p:cNvSpPr txBox="1"/>
          <p:nvPr/>
        </p:nvSpPr>
        <p:spPr>
          <a:xfrm>
            <a:off x="8886423" y="1493949"/>
            <a:ext cx="2421228" cy="1754326"/>
          </a:xfrm>
          <a:prstGeom prst="rect">
            <a:avLst/>
          </a:prstGeom>
          <a:solidFill>
            <a:schemeClr val="accent1">
              <a:lumMod val="60000"/>
              <a:lumOff val="40000"/>
            </a:schemeClr>
          </a:solidFill>
        </p:spPr>
        <p:txBody>
          <a:bodyPr wrap="square" rtlCol="0">
            <a:spAutoFit/>
          </a:bodyPr>
          <a:lstStyle/>
          <a:p>
            <a:r>
              <a:rPr lang="en-US" sz="5400" dirty="0" smtClean="0"/>
              <a:t>Almost done!</a:t>
            </a:r>
            <a:endParaRPr lang="en-US" sz="5400" dirty="0"/>
          </a:p>
        </p:txBody>
      </p:sp>
    </p:spTree>
    <p:extLst>
      <p:ext uri="{BB962C8B-B14F-4D97-AF65-F5344CB8AC3E}">
        <p14:creationId xmlns:p14="http://schemas.microsoft.com/office/powerpoint/2010/main" val="4276595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a:solidFill>
            <a:schemeClr val="accent4">
              <a:lumMod val="20000"/>
              <a:lumOff val="80000"/>
            </a:schemeClr>
          </a:solidFill>
        </p:spPr>
        <p:txBody>
          <a:bodyPr/>
          <a:lstStyle/>
          <a:p>
            <a:r>
              <a:rPr lang="en-US" dirty="0" smtClean="0"/>
              <a:t>By the end of the 9 cards coders can …</a:t>
            </a:r>
            <a:endParaRPr lang="en-US" dirty="0"/>
          </a:p>
        </p:txBody>
      </p:sp>
      <p:sp>
        <p:nvSpPr>
          <p:cNvPr id="3" name="Content Placeholder 2"/>
          <p:cNvSpPr>
            <a:spLocks noGrp="1"/>
          </p:cNvSpPr>
          <p:nvPr>
            <p:ph idx="1"/>
          </p:nvPr>
        </p:nvSpPr>
        <p:spPr>
          <a:xfrm>
            <a:off x="838200" y="1184856"/>
            <a:ext cx="10515600" cy="4992107"/>
          </a:xfrm>
          <a:solidFill>
            <a:schemeClr val="accent6">
              <a:lumMod val="20000"/>
              <a:lumOff val="80000"/>
            </a:schemeClr>
          </a:solidFill>
        </p:spPr>
        <p:txBody>
          <a:bodyPr>
            <a:normAutofit lnSpcReduction="10000"/>
          </a:bodyPr>
          <a:lstStyle/>
          <a:p>
            <a:r>
              <a:rPr lang="en-US" dirty="0" smtClean="0"/>
              <a:t>find and code multiple sprites’ movements separately </a:t>
            </a:r>
          </a:p>
          <a:p>
            <a:r>
              <a:rPr lang="en-US" dirty="0" smtClean="0"/>
              <a:t>code sprites to interact with conversations and movements</a:t>
            </a:r>
          </a:p>
          <a:p>
            <a:r>
              <a:rPr lang="en-US" dirty="0" smtClean="0"/>
              <a:t>code the sprites to move to specific co-ordinates in a four quadrant grid</a:t>
            </a:r>
          </a:p>
          <a:p>
            <a:r>
              <a:rPr lang="en-US" dirty="0" smtClean="0"/>
              <a:t>find multiple backdrops and code them to change on demand</a:t>
            </a:r>
          </a:p>
          <a:p>
            <a:r>
              <a:rPr lang="en-US" dirty="0" smtClean="0"/>
              <a:t>code the sprites to change colour or size</a:t>
            </a:r>
          </a:p>
          <a:p>
            <a:r>
              <a:rPr lang="en-US" dirty="0" smtClean="0"/>
              <a:t>find sound clips and include them in the code</a:t>
            </a:r>
          </a:p>
          <a:p>
            <a:r>
              <a:rPr lang="en-US" dirty="0" smtClean="0"/>
              <a:t>record their own voices to become part of the project</a:t>
            </a:r>
          </a:p>
          <a:p>
            <a:r>
              <a:rPr lang="en-US" dirty="0" smtClean="0"/>
              <a:t>code a button </a:t>
            </a:r>
          </a:p>
          <a:p>
            <a:pPr marL="0" indent="0" algn="ctr">
              <a:buNone/>
            </a:pPr>
            <a:r>
              <a:rPr lang="en-US" b="1" dirty="0" smtClean="0"/>
              <a:t>With this information coders can begin to put tasks </a:t>
            </a:r>
          </a:p>
          <a:p>
            <a:pPr marL="0" indent="0" algn="ctr">
              <a:buNone/>
            </a:pPr>
            <a:r>
              <a:rPr lang="en-US" b="1" dirty="0" smtClean="0"/>
              <a:t>together to make a project. </a:t>
            </a:r>
          </a:p>
          <a:p>
            <a:endParaRPr lang="en-US" dirty="0" smtClean="0"/>
          </a:p>
          <a:p>
            <a:endParaRPr lang="en-US" dirty="0"/>
          </a:p>
        </p:txBody>
      </p:sp>
    </p:spTree>
    <p:extLst>
      <p:ext uri="{BB962C8B-B14F-4D97-AF65-F5344CB8AC3E}">
        <p14:creationId xmlns:p14="http://schemas.microsoft.com/office/powerpoint/2010/main" val="3746937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347729" y="4172754"/>
            <a:ext cx="721217" cy="2575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59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a:solidFill>
            <a:schemeClr val="accent4">
              <a:lumMod val="20000"/>
              <a:lumOff val="80000"/>
            </a:schemeClr>
          </a:solidFill>
        </p:spPr>
        <p:txBody>
          <a:bodyPr/>
          <a:lstStyle/>
          <a:p>
            <a:r>
              <a:rPr lang="en-US" dirty="0" smtClean="0"/>
              <a:t>When the whole class finished the cards…</a:t>
            </a:r>
            <a:endParaRPr lang="en-US" dirty="0"/>
          </a:p>
        </p:txBody>
      </p:sp>
      <p:sp>
        <p:nvSpPr>
          <p:cNvPr id="3" name="Content Placeholder 2"/>
          <p:cNvSpPr>
            <a:spLocks noGrp="1"/>
          </p:cNvSpPr>
          <p:nvPr>
            <p:ph idx="1"/>
          </p:nvPr>
        </p:nvSpPr>
        <p:spPr>
          <a:xfrm>
            <a:off x="838200" y="1094705"/>
            <a:ext cx="10515600" cy="4250027"/>
          </a:xfrm>
          <a:solidFill>
            <a:schemeClr val="accent6">
              <a:lumMod val="20000"/>
              <a:lumOff val="80000"/>
            </a:schemeClr>
          </a:solidFill>
        </p:spPr>
        <p:txBody>
          <a:bodyPr>
            <a:normAutofit lnSpcReduction="10000"/>
          </a:bodyPr>
          <a:lstStyle/>
          <a:p>
            <a:r>
              <a:rPr lang="en-US" dirty="0" smtClean="0"/>
              <a:t>We came together &amp; with the use of a projector I showed them all the button links on the main screen</a:t>
            </a:r>
          </a:p>
          <a:p>
            <a:r>
              <a:rPr lang="en-US" dirty="0" smtClean="0"/>
              <a:t>Part of it was a review and part new information</a:t>
            </a:r>
          </a:p>
          <a:p>
            <a:r>
              <a:rPr lang="en-US" b="1" dirty="0" smtClean="0"/>
              <a:t>WHY? I think they should be successful right away and have a basic understanding of how it works and then build from there</a:t>
            </a:r>
          </a:p>
          <a:p>
            <a:r>
              <a:rPr lang="en-US" dirty="0" smtClean="0"/>
              <a:t>Mention how to extend the backdrops and sprites by designing their own, going out on the internet, and using photographs </a:t>
            </a:r>
          </a:p>
          <a:p>
            <a:r>
              <a:rPr lang="en-US" dirty="0" smtClean="0"/>
              <a:t>Explain the Sharing process, the idea of Remixing, and Scratch Community Guidelines, AND REPORTING</a:t>
            </a:r>
          </a:p>
          <a:p>
            <a:pPr>
              <a:lnSpc>
                <a:spcPct val="110000"/>
              </a:lnSpc>
            </a:pPr>
            <a:r>
              <a:rPr lang="en-US" dirty="0" smtClean="0"/>
              <a:t>End with TIPS and direct students to </a:t>
            </a:r>
            <a:r>
              <a:rPr lang="en-US" dirty="0" smtClean="0"/>
              <a:t>Tutorials </a:t>
            </a:r>
            <a:r>
              <a:rPr lang="en-US" dirty="0" smtClean="0"/>
              <a:t>to try</a:t>
            </a:r>
            <a:endParaRPr lang="en-US" dirty="0"/>
          </a:p>
        </p:txBody>
      </p:sp>
      <p:sp>
        <p:nvSpPr>
          <p:cNvPr id="4" name="TextBox 3"/>
          <p:cNvSpPr txBox="1"/>
          <p:nvPr/>
        </p:nvSpPr>
        <p:spPr>
          <a:xfrm>
            <a:off x="838200" y="5344732"/>
            <a:ext cx="10649755" cy="954107"/>
          </a:xfrm>
          <a:prstGeom prst="rect">
            <a:avLst/>
          </a:prstGeom>
          <a:solidFill>
            <a:schemeClr val="accent4">
              <a:lumMod val="20000"/>
              <a:lumOff val="80000"/>
            </a:schemeClr>
          </a:solidFill>
        </p:spPr>
        <p:txBody>
          <a:bodyPr wrap="square" rtlCol="0">
            <a:spAutoFit/>
          </a:bodyPr>
          <a:lstStyle/>
          <a:p>
            <a:r>
              <a:rPr lang="en-US" sz="2800" dirty="0" smtClean="0"/>
              <a:t>You might want to review the Scratch main page several times, depending on questions asked by your students as time goes on</a:t>
            </a:r>
            <a:endParaRPr lang="en-US" sz="2800" dirty="0"/>
          </a:p>
        </p:txBody>
      </p:sp>
    </p:spTree>
    <p:extLst>
      <p:ext uri="{BB962C8B-B14F-4D97-AF65-F5344CB8AC3E}">
        <p14:creationId xmlns:p14="http://schemas.microsoft.com/office/powerpoint/2010/main" val="2487941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a:solidFill>
            <a:schemeClr val="accent1">
              <a:lumMod val="60000"/>
              <a:lumOff val="40000"/>
            </a:schemeClr>
          </a:solidFill>
        </p:spPr>
        <p:txBody>
          <a:bodyPr>
            <a:normAutofit fontScale="90000"/>
          </a:bodyPr>
          <a:lstStyle/>
          <a:p>
            <a:pPr algn="ctr"/>
            <a:r>
              <a:rPr lang="en-US" dirty="0" smtClean="0"/>
              <a:t>Reviewing the Scratch screen</a:t>
            </a:r>
            <a:endParaRPr lang="en-US" dirty="0"/>
          </a:p>
        </p:txBody>
      </p:sp>
      <p:pic>
        <p:nvPicPr>
          <p:cNvPr id="4" name="Content Placeholder 3"/>
          <p:cNvPicPr>
            <a:picLocks noGrp="1" noChangeAspect="1"/>
          </p:cNvPicPr>
          <p:nvPr>
            <p:ph idx="1"/>
          </p:nvPr>
        </p:nvPicPr>
        <p:blipFill>
          <a:blip r:embed="rId2"/>
          <a:stretch>
            <a:fillRect/>
          </a:stretch>
        </p:blipFill>
        <p:spPr>
          <a:xfrm>
            <a:off x="1430628" y="1068946"/>
            <a:ext cx="9771299" cy="5515246"/>
          </a:xfrm>
          <a:prstGeom prst="rect">
            <a:avLst/>
          </a:prstGeom>
        </p:spPr>
      </p:pic>
    </p:spTree>
    <p:extLst>
      <p:ext uri="{BB962C8B-B14F-4D97-AF65-F5344CB8AC3E}">
        <p14:creationId xmlns:p14="http://schemas.microsoft.com/office/powerpoint/2010/main" val="4069158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08" y="416642"/>
            <a:ext cx="10515600" cy="1244734"/>
          </a:xfrm>
          <a:solidFill>
            <a:schemeClr val="accent4">
              <a:lumMod val="20000"/>
              <a:lumOff val="80000"/>
            </a:schemeClr>
          </a:solidFill>
        </p:spPr>
        <p:txBody>
          <a:bodyPr>
            <a:normAutofit fontScale="90000"/>
          </a:bodyPr>
          <a:lstStyle/>
          <a:p>
            <a:r>
              <a:rPr lang="en-US" dirty="0" smtClean="0"/>
              <a:t>Later coders learn how to create their own Sprites and Backdrops: </a:t>
            </a:r>
            <a:endParaRPr lang="en-US" dirty="0"/>
          </a:p>
        </p:txBody>
      </p:sp>
      <p:pic>
        <p:nvPicPr>
          <p:cNvPr id="6" name="Content Placeholder 5"/>
          <p:cNvPicPr>
            <a:picLocks noGrp="1" noChangeAspect="1"/>
          </p:cNvPicPr>
          <p:nvPr>
            <p:ph sz="half" idx="1"/>
          </p:nvPr>
        </p:nvPicPr>
        <p:blipFill>
          <a:blip r:embed="rId2"/>
          <a:stretch>
            <a:fillRect/>
          </a:stretch>
        </p:blipFill>
        <p:spPr>
          <a:xfrm>
            <a:off x="817808" y="1735638"/>
            <a:ext cx="4932028" cy="4283769"/>
          </a:xfrm>
          <a:prstGeom prst="rect">
            <a:avLst/>
          </a:prstGeom>
        </p:spPr>
      </p:pic>
      <p:pic>
        <p:nvPicPr>
          <p:cNvPr id="5" name="Picture 4"/>
          <p:cNvPicPr>
            <a:picLocks noChangeAspect="1"/>
          </p:cNvPicPr>
          <p:nvPr/>
        </p:nvPicPr>
        <p:blipFill>
          <a:blip r:embed="rId3"/>
          <a:stretch>
            <a:fillRect/>
          </a:stretch>
        </p:blipFill>
        <p:spPr>
          <a:xfrm>
            <a:off x="5188395" y="1152268"/>
            <a:ext cx="1290750" cy="528034"/>
          </a:xfrm>
          <a:prstGeom prst="rect">
            <a:avLst/>
          </a:prstGeom>
        </p:spPr>
      </p:pic>
      <p:pic>
        <p:nvPicPr>
          <p:cNvPr id="9" name="Content Placeholder 8"/>
          <p:cNvPicPr>
            <a:picLocks noGrp="1" noChangeAspect="1"/>
          </p:cNvPicPr>
          <p:nvPr>
            <p:ph sz="half" idx="2"/>
          </p:nvPr>
        </p:nvPicPr>
        <p:blipFill>
          <a:blip r:embed="rId4"/>
          <a:stretch>
            <a:fillRect/>
          </a:stretch>
        </p:blipFill>
        <p:spPr>
          <a:xfrm>
            <a:off x="6479146" y="1735638"/>
            <a:ext cx="4476998" cy="4441325"/>
          </a:xfrm>
          <a:prstGeom prst="rect">
            <a:avLst/>
          </a:prstGeom>
        </p:spPr>
      </p:pic>
      <p:sp>
        <p:nvSpPr>
          <p:cNvPr id="7" name="Right Arrow 6"/>
          <p:cNvSpPr/>
          <p:nvPr/>
        </p:nvSpPr>
        <p:spPr>
          <a:xfrm>
            <a:off x="4288665" y="1262130"/>
            <a:ext cx="798490" cy="3992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275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a:solidFill>
            <a:schemeClr val="accent1">
              <a:lumMod val="60000"/>
              <a:lumOff val="40000"/>
            </a:schemeClr>
          </a:solidFill>
        </p:spPr>
        <p:txBody>
          <a:bodyPr>
            <a:normAutofit fontScale="90000"/>
          </a:bodyPr>
          <a:lstStyle/>
          <a:p>
            <a:pPr algn="ctr"/>
            <a:r>
              <a:rPr lang="en-US" dirty="0" smtClean="0"/>
              <a:t>Reviewing Scratch Main screen</a:t>
            </a:r>
            <a:endParaRPr lang="en-US" dirty="0"/>
          </a:p>
        </p:txBody>
      </p:sp>
      <p:pic>
        <p:nvPicPr>
          <p:cNvPr id="5" name="Picture 4"/>
          <p:cNvPicPr>
            <a:picLocks noChangeAspect="1"/>
          </p:cNvPicPr>
          <p:nvPr/>
        </p:nvPicPr>
        <p:blipFill>
          <a:blip r:embed="rId2"/>
          <a:stretch>
            <a:fillRect/>
          </a:stretch>
        </p:blipFill>
        <p:spPr>
          <a:xfrm>
            <a:off x="2176529" y="940158"/>
            <a:ext cx="8290707" cy="5367646"/>
          </a:xfrm>
          <a:prstGeom prst="rect">
            <a:avLst/>
          </a:prstGeom>
          <a:ln w="76200">
            <a:solidFill>
              <a:schemeClr val="tx1"/>
            </a:solidFill>
          </a:ln>
        </p:spPr>
      </p:pic>
    </p:spTree>
    <p:extLst>
      <p:ext uri="{BB962C8B-B14F-4D97-AF65-F5344CB8AC3E}">
        <p14:creationId xmlns:p14="http://schemas.microsoft.com/office/powerpoint/2010/main" val="493944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0391" y="627655"/>
            <a:ext cx="9382125" cy="5334000"/>
          </a:xfrm>
          <a:prstGeom prst="rect">
            <a:avLst/>
          </a:prstGeom>
        </p:spPr>
      </p:pic>
    </p:spTree>
    <p:extLst>
      <p:ext uri="{BB962C8B-B14F-4D97-AF65-F5344CB8AC3E}">
        <p14:creationId xmlns:p14="http://schemas.microsoft.com/office/powerpoint/2010/main" val="355001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7911"/>
          </a:xfrm>
          <a:solidFill>
            <a:schemeClr val="accent4">
              <a:lumMod val="20000"/>
              <a:lumOff val="80000"/>
            </a:schemeClr>
          </a:solidFill>
        </p:spPr>
        <p:txBody>
          <a:bodyPr>
            <a:normAutofit fontScale="90000"/>
          </a:bodyPr>
          <a:lstStyle/>
          <a:p>
            <a:r>
              <a:rPr lang="en-US" dirty="0" smtClean="0"/>
              <a:t>In the past I …</a:t>
            </a:r>
            <a:endParaRPr lang="en-US" dirty="0"/>
          </a:p>
        </p:txBody>
      </p:sp>
      <p:sp>
        <p:nvSpPr>
          <p:cNvPr id="3" name="Content Placeholder 2"/>
          <p:cNvSpPr>
            <a:spLocks noGrp="1"/>
          </p:cNvSpPr>
          <p:nvPr>
            <p:ph idx="1"/>
          </p:nvPr>
        </p:nvSpPr>
        <p:spPr>
          <a:xfrm>
            <a:off x="838200" y="953038"/>
            <a:ext cx="10515600" cy="5223926"/>
          </a:xfrm>
          <a:solidFill>
            <a:schemeClr val="accent6">
              <a:lumMod val="20000"/>
              <a:lumOff val="80000"/>
            </a:schemeClr>
          </a:solidFill>
        </p:spPr>
        <p:txBody>
          <a:bodyPr>
            <a:normAutofit fontScale="92500" lnSpcReduction="20000"/>
          </a:bodyPr>
          <a:lstStyle/>
          <a:p>
            <a:r>
              <a:rPr lang="en-US" dirty="0"/>
              <a:t>w</a:t>
            </a:r>
            <a:r>
              <a:rPr lang="en-US" dirty="0" smtClean="0"/>
              <a:t>orked with individual students, </a:t>
            </a:r>
          </a:p>
          <a:p>
            <a:r>
              <a:rPr lang="en-US" dirty="0"/>
              <a:t>w</a:t>
            </a:r>
            <a:r>
              <a:rPr lang="en-US" dirty="0" smtClean="0"/>
              <a:t>orked with students in my own class (small groups) learning to code during class time while the rest of the class were working on language and math activities</a:t>
            </a:r>
          </a:p>
          <a:p>
            <a:r>
              <a:rPr lang="en-US" dirty="0" smtClean="0"/>
              <a:t>worked with students from other classes, training a small group of students </a:t>
            </a:r>
            <a:r>
              <a:rPr lang="en-US" dirty="0"/>
              <a:t>&amp;</a:t>
            </a:r>
            <a:r>
              <a:rPr lang="en-US" dirty="0" smtClean="0"/>
              <a:t> then supervising them as they coached their classmates over 5 or 6 days</a:t>
            </a:r>
          </a:p>
          <a:p>
            <a:r>
              <a:rPr lang="en-US" dirty="0" smtClean="0"/>
              <a:t>worked </a:t>
            </a:r>
            <a:r>
              <a:rPr lang="en-US" dirty="0"/>
              <a:t>with students from another school, training a small group of students and they coached/trained their classmates while the homeroom teacher worked with the remaining </a:t>
            </a:r>
            <a:r>
              <a:rPr lang="en-US" dirty="0" smtClean="0"/>
              <a:t>students in one day</a:t>
            </a:r>
          </a:p>
          <a:p>
            <a:r>
              <a:rPr lang="en-US" dirty="0" smtClean="0"/>
              <a:t>Trained adult robotics instructors for GECDSB Camp Wonder</a:t>
            </a:r>
          </a:p>
          <a:p>
            <a:r>
              <a:rPr lang="en-US" dirty="0" smtClean="0"/>
              <a:t>Worked with teachers in workshops about Scratch</a:t>
            </a:r>
            <a:endParaRPr lang="en-US" dirty="0"/>
          </a:p>
          <a:p>
            <a:pPr marL="0" indent="0" algn="ctr">
              <a:buNone/>
            </a:pPr>
            <a:r>
              <a:rPr lang="en-US" sz="4800" b="1" dirty="0" smtClean="0"/>
              <a:t>AND THEY ALL STARTED WITH </a:t>
            </a:r>
          </a:p>
          <a:p>
            <a:pPr marL="0" indent="0" algn="ctr">
              <a:buNone/>
            </a:pPr>
            <a:r>
              <a:rPr lang="en-US" sz="4800" b="1" dirty="0" smtClean="0"/>
              <a:t>THE SAME SCRATCH CARD</a:t>
            </a:r>
          </a:p>
          <a:p>
            <a:pPr marL="0" indent="0">
              <a:buNone/>
            </a:pPr>
            <a:endParaRPr lang="en-US" dirty="0" smtClean="0"/>
          </a:p>
          <a:p>
            <a:endParaRPr lang="en-US" dirty="0"/>
          </a:p>
        </p:txBody>
      </p:sp>
    </p:spTree>
    <p:extLst>
      <p:ext uri="{BB962C8B-B14F-4D97-AF65-F5344CB8AC3E}">
        <p14:creationId xmlns:p14="http://schemas.microsoft.com/office/powerpoint/2010/main" val="1161339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a:solidFill>
            <a:schemeClr val="accent5">
              <a:lumMod val="20000"/>
              <a:lumOff val="80000"/>
            </a:schemeClr>
          </a:solidFill>
        </p:spPr>
        <p:txBody>
          <a:bodyPr/>
          <a:lstStyle/>
          <a:p>
            <a:r>
              <a:rPr lang="en-US" dirty="0" smtClean="0"/>
              <a:t>Other items for each project</a:t>
            </a:r>
            <a:endParaRPr lang="en-US" dirty="0"/>
          </a:p>
        </p:txBody>
      </p:sp>
      <p:sp>
        <p:nvSpPr>
          <p:cNvPr id="3" name="Content Placeholder 2"/>
          <p:cNvSpPr>
            <a:spLocks noGrp="1"/>
          </p:cNvSpPr>
          <p:nvPr>
            <p:ph idx="1"/>
          </p:nvPr>
        </p:nvSpPr>
        <p:spPr>
          <a:xfrm>
            <a:off x="838200" y="1788353"/>
            <a:ext cx="10515600" cy="4351338"/>
          </a:xfrm>
          <a:ln w="57150">
            <a:solidFill>
              <a:schemeClr val="tx1"/>
            </a:solidFill>
          </a:ln>
        </p:spPr>
        <p:txBody>
          <a:bodyPr/>
          <a:lstStyle/>
          <a:p>
            <a:r>
              <a:rPr lang="en-US" dirty="0"/>
              <a:t>Star Icon </a:t>
            </a:r>
            <a:endParaRPr lang="en-US" dirty="0" smtClean="0"/>
          </a:p>
          <a:p>
            <a:endParaRPr lang="en-US" dirty="0" smtClean="0"/>
          </a:p>
          <a:p>
            <a:r>
              <a:rPr lang="en-US" dirty="0" smtClean="0"/>
              <a:t>Love this Project </a:t>
            </a:r>
          </a:p>
          <a:p>
            <a:endParaRPr lang="en-US" dirty="0" smtClean="0"/>
          </a:p>
          <a:p>
            <a:r>
              <a:rPr lang="en-US" dirty="0" smtClean="0"/>
              <a:t>Total Views   </a:t>
            </a:r>
          </a:p>
          <a:p>
            <a:endParaRPr lang="en-US" dirty="0" smtClean="0"/>
          </a:p>
          <a:p>
            <a:r>
              <a:rPr lang="en-US" dirty="0" smtClean="0"/>
              <a:t>View the Remix Tree</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44421" y="1878314"/>
            <a:ext cx="1777365" cy="76835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809149" y="2769298"/>
            <a:ext cx="1703009" cy="888302"/>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067519" y="3902869"/>
            <a:ext cx="2444639" cy="862314"/>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4660652" y="5003765"/>
            <a:ext cx="1971967" cy="881879"/>
          </a:xfrm>
          <a:prstGeom prst="rect">
            <a:avLst/>
          </a:prstGeom>
          <a:noFill/>
          <a:ln>
            <a:noFill/>
          </a:ln>
        </p:spPr>
      </p:pic>
    </p:spTree>
    <p:extLst>
      <p:ext uri="{BB962C8B-B14F-4D97-AF65-F5344CB8AC3E}">
        <p14:creationId xmlns:p14="http://schemas.microsoft.com/office/powerpoint/2010/main" val="4294134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94"/>
            <a:ext cx="10520966" cy="1077968"/>
          </a:xfrm>
          <a:solidFill>
            <a:schemeClr val="accent1">
              <a:lumMod val="60000"/>
              <a:lumOff val="40000"/>
            </a:schemeClr>
          </a:solidFill>
        </p:spPr>
        <p:txBody>
          <a:bodyPr>
            <a:normAutofit fontScale="90000"/>
          </a:bodyPr>
          <a:lstStyle/>
          <a:p>
            <a:pPr algn="ctr"/>
            <a:r>
              <a:rPr lang="en-US" dirty="0" smtClean="0"/>
              <a:t>Comments and </a:t>
            </a:r>
            <a:r>
              <a:rPr lang="en-US" dirty="0" smtClean="0"/>
              <a:t>Remixes … leading to Scratch community Guidelines </a:t>
            </a:r>
            <a:endParaRPr lang="en-US" dirty="0"/>
          </a:p>
        </p:txBody>
      </p:sp>
      <p:pic>
        <p:nvPicPr>
          <p:cNvPr id="4" name="Content Placeholder 3"/>
          <p:cNvPicPr>
            <a:picLocks noGrp="1" noChangeAspect="1"/>
          </p:cNvPicPr>
          <p:nvPr>
            <p:ph idx="1"/>
          </p:nvPr>
        </p:nvPicPr>
        <p:blipFill>
          <a:blip r:embed="rId2"/>
          <a:stretch>
            <a:fillRect/>
          </a:stretch>
        </p:blipFill>
        <p:spPr>
          <a:xfrm>
            <a:off x="2511380" y="1340062"/>
            <a:ext cx="7816030" cy="4836901"/>
          </a:xfrm>
          <a:prstGeom prst="rect">
            <a:avLst/>
          </a:prstGeom>
          <a:ln w="57150">
            <a:solidFill>
              <a:schemeClr val="tx1"/>
            </a:solidFill>
          </a:ln>
        </p:spPr>
      </p:pic>
    </p:spTree>
    <p:extLst>
      <p:ext uri="{BB962C8B-B14F-4D97-AF65-F5344CB8AC3E}">
        <p14:creationId xmlns:p14="http://schemas.microsoft.com/office/powerpoint/2010/main" val="3543751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a:solidFill>
            <a:schemeClr val="accent1">
              <a:lumMod val="60000"/>
              <a:lumOff val="40000"/>
            </a:schemeClr>
          </a:solidFill>
        </p:spPr>
        <p:txBody>
          <a:bodyPr>
            <a:normAutofit fontScale="90000"/>
          </a:bodyPr>
          <a:lstStyle/>
          <a:p>
            <a:pPr algn="ctr"/>
            <a:r>
              <a:rPr lang="en-US" dirty="0" smtClean="0"/>
              <a:t>Review Community Guidelines</a:t>
            </a:r>
            <a:endParaRPr lang="en-US" dirty="0"/>
          </a:p>
        </p:txBody>
      </p:sp>
      <p:sp>
        <p:nvSpPr>
          <p:cNvPr id="3" name="Content Placeholder 2"/>
          <p:cNvSpPr>
            <a:spLocks noGrp="1"/>
          </p:cNvSpPr>
          <p:nvPr>
            <p:ph idx="1"/>
          </p:nvPr>
        </p:nvSpPr>
        <p:spPr>
          <a:xfrm>
            <a:off x="838200" y="914400"/>
            <a:ext cx="10515600" cy="5262563"/>
          </a:xfrm>
        </p:spPr>
        <p:txBody>
          <a:bodyPr>
            <a:normAutofit fontScale="92500"/>
          </a:bodyPr>
          <a:lstStyle/>
          <a:p>
            <a:pPr marL="0" indent="0" algn="ctr">
              <a:buNone/>
            </a:pPr>
            <a:r>
              <a:rPr lang="en-US" i="1" dirty="0"/>
              <a:t>We need everyone’s help to keep Scratch a friendly and creative community where people with different backgrounds and interests feel welcome.</a:t>
            </a:r>
          </a:p>
          <a:p>
            <a:pPr marL="0" indent="0">
              <a:buNone/>
            </a:pPr>
            <a:r>
              <a:rPr lang="en-US" b="1" dirty="0"/>
              <a:t>Be respectful.</a:t>
            </a:r>
            <a:endParaRPr lang="en-US" dirty="0"/>
          </a:p>
          <a:p>
            <a:r>
              <a:rPr lang="en-US" dirty="0"/>
              <a:t>When sharing projects or posting comments, remember that people of many different ages and backgrounds will see what you’ve shared.</a:t>
            </a:r>
          </a:p>
          <a:p>
            <a:pPr marL="0" indent="0">
              <a:buNone/>
            </a:pPr>
            <a:r>
              <a:rPr lang="en-US" b="1" dirty="0"/>
              <a:t>Be constructive.</a:t>
            </a:r>
            <a:endParaRPr lang="en-US" dirty="0"/>
          </a:p>
          <a:p>
            <a:r>
              <a:rPr lang="en-US" dirty="0"/>
              <a:t>When commenting on others' projects, say something you like about it and offer suggestions.</a:t>
            </a:r>
          </a:p>
          <a:p>
            <a:pPr marL="0" indent="0">
              <a:buNone/>
            </a:pPr>
            <a:r>
              <a:rPr lang="en-US" b="1" dirty="0"/>
              <a:t>Share.</a:t>
            </a:r>
            <a:endParaRPr lang="en-US" dirty="0"/>
          </a:p>
          <a:p>
            <a:r>
              <a:rPr lang="en-US" dirty="0"/>
              <a:t>You are free to remix projects, ideas, images, or anything else you find on Scratch – and anyone can use anything that you share. Be sure to give credit when you remix</a:t>
            </a:r>
            <a:r>
              <a:rPr lang="en-US" dirty="0" smtClean="0"/>
              <a:t>.</a:t>
            </a:r>
            <a:endParaRPr lang="en-US" dirty="0"/>
          </a:p>
        </p:txBody>
      </p:sp>
    </p:spTree>
    <p:extLst>
      <p:ext uri="{BB962C8B-B14F-4D97-AF65-F5344CB8AC3E}">
        <p14:creationId xmlns:p14="http://schemas.microsoft.com/office/powerpoint/2010/main" val="2212599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92500" lnSpcReduction="10000"/>
          </a:bodyPr>
          <a:lstStyle/>
          <a:p>
            <a:pPr marL="0" indent="0">
              <a:buNone/>
            </a:pPr>
            <a:r>
              <a:rPr lang="en-US" b="1" dirty="0"/>
              <a:t>Keep personal info private.</a:t>
            </a:r>
            <a:endParaRPr lang="en-US" dirty="0"/>
          </a:p>
          <a:p>
            <a:r>
              <a:rPr lang="en-US" dirty="0"/>
              <a:t>For safety reasons, don't give out any information that could be used for private communication - such as real last names, phone numbers, addresses, email addresses, links to social media sites or websites with unmoderated chat</a:t>
            </a:r>
            <a:r>
              <a:rPr lang="en-US" dirty="0" smtClean="0"/>
              <a:t>.</a:t>
            </a:r>
          </a:p>
          <a:p>
            <a:pPr marL="0" indent="0">
              <a:buNone/>
            </a:pPr>
            <a:r>
              <a:rPr lang="en-US" b="1" dirty="0"/>
              <a:t>Be honest.</a:t>
            </a:r>
            <a:endParaRPr lang="en-US" dirty="0"/>
          </a:p>
          <a:p>
            <a:r>
              <a:rPr lang="en-US" dirty="0"/>
              <a:t>Don’t try to impersonate other Scratchers, spread rumors, or otherwise try to trick the community</a:t>
            </a:r>
            <a:r>
              <a:rPr lang="en-US" dirty="0" smtClean="0"/>
              <a:t>.</a:t>
            </a:r>
            <a:endParaRPr lang="en-US" b="1" dirty="0" smtClean="0"/>
          </a:p>
          <a:p>
            <a:pPr marL="0" indent="0">
              <a:buNone/>
            </a:pPr>
            <a:r>
              <a:rPr lang="en-US" b="1" dirty="0" smtClean="0"/>
              <a:t>Help </a:t>
            </a:r>
            <a:r>
              <a:rPr lang="en-US" b="1" dirty="0"/>
              <a:t>keep the site friendly.</a:t>
            </a:r>
            <a:endParaRPr lang="en-US" dirty="0"/>
          </a:p>
          <a:p>
            <a:r>
              <a:rPr lang="en-US" dirty="0"/>
              <a:t>If you think a project or comment is mean, insulting, too violent, or otherwise inappropriate, click “Report” to let us know about it.</a:t>
            </a:r>
          </a:p>
          <a:p>
            <a:pPr marL="0" indent="0" algn="ctr">
              <a:buNone/>
            </a:pPr>
            <a:r>
              <a:rPr lang="en-US" i="1" dirty="0"/>
              <a:t>Scratch welcomes people of all ages, races, ethnicities, religions, sexual orientations, and gender identities</a:t>
            </a:r>
            <a:r>
              <a:rPr lang="en-US" i="1" dirty="0" smtClean="0"/>
              <a:t>.</a:t>
            </a:r>
          </a:p>
          <a:p>
            <a:pPr marL="0" indent="0" algn="ctr">
              <a:buNone/>
            </a:pPr>
            <a:r>
              <a:rPr lang="en-US" sz="1300" dirty="0">
                <a:latin typeface="Times New Roman" panose="02020603050405020304" pitchFamily="18" charset="0"/>
                <a:cs typeface="Times New Roman" panose="02020603050405020304" pitchFamily="18" charset="0"/>
              </a:rPr>
              <a:t>Scratch is a project of the Lifelong Kindergarten group at the MIT Media lab.  It is available free at </a:t>
            </a:r>
            <a:r>
              <a:rPr lang="en-US" sz="1300" u="sng" dirty="0">
                <a:latin typeface="Times New Roman" panose="02020603050405020304" pitchFamily="18" charset="0"/>
                <a:cs typeface="Times New Roman" panose="02020603050405020304" pitchFamily="18" charset="0"/>
                <a:hlinkClick r:id="rId2"/>
              </a:rPr>
              <a:t>http://</a:t>
            </a:r>
            <a:r>
              <a:rPr lang="en-US" sz="1300" u="sng" dirty="0" smtClean="0">
                <a:latin typeface="Times New Roman" panose="02020603050405020304" pitchFamily="18" charset="0"/>
                <a:cs typeface="Times New Roman" panose="02020603050405020304" pitchFamily="18" charset="0"/>
                <a:hlinkClick r:id="rId2"/>
              </a:rPr>
              <a:t>sctach.mit.edu</a:t>
            </a:r>
            <a:endParaRPr lang="en-US" sz="13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6211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065" y="553792"/>
            <a:ext cx="11127345" cy="3108543"/>
          </a:xfrm>
          <a:prstGeom prst="rect">
            <a:avLst/>
          </a:prstGeom>
          <a:solidFill>
            <a:schemeClr val="accent1">
              <a:lumMod val="20000"/>
              <a:lumOff val="80000"/>
            </a:schemeClr>
          </a:solidFill>
        </p:spPr>
        <p:txBody>
          <a:bodyPr wrap="square" rtlCol="0">
            <a:spAutoFit/>
          </a:bodyPr>
          <a:lstStyle/>
          <a:p>
            <a:pPr algn="ctr"/>
            <a:r>
              <a:rPr lang="en-US" sz="2800" dirty="0">
                <a:hlinkClick r:id="rId2"/>
              </a:rPr>
              <a:t>https://</a:t>
            </a:r>
            <a:r>
              <a:rPr lang="en-US" sz="2800" dirty="0" smtClean="0">
                <a:hlinkClick r:id="rId2"/>
              </a:rPr>
              <a:t>en.scratch-wiki.info/wiki/Report</a:t>
            </a:r>
            <a:endParaRPr lang="en-US" sz="2800" dirty="0" smtClean="0"/>
          </a:p>
          <a:p>
            <a:r>
              <a:rPr lang="en-US" sz="2800" dirty="0" smtClean="0"/>
              <a:t>You might choose to discuss this entry during your review of the Scratch main screen or on its own since there are important ideas regarding </a:t>
            </a:r>
            <a:r>
              <a:rPr lang="en-US" sz="2800" b="1" u="sng" dirty="0" smtClean="0"/>
              <a:t>cyberbullying</a:t>
            </a:r>
            <a:r>
              <a:rPr lang="en-US" sz="2800" dirty="0" smtClean="0"/>
              <a:t>. It is also a good page to share with any families who are worried about Scratch and the Internet (also remember the Scratch program can be downloaded to a computer and then used without Internet access).</a:t>
            </a:r>
          </a:p>
        </p:txBody>
      </p:sp>
      <p:pic>
        <p:nvPicPr>
          <p:cNvPr id="3" name="Picture 2"/>
          <p:cNvPicPr>
            <a:picLocks noChangeAspect="1"/>
          </p:cNvPicPr>
          <p:nvPr/>
        </p:nvPicPr>
        <p:blipFill>
          <a:blip r:embed="rId3"/>
          <a:stretch>
            <a:fillRect/>
          </a:stretch>
        </p:blipFill>
        <p:spPr>
          <a:xfrm>
            <a:off x="2070882" y="3662335"/>
            <a:ext cx="7019925" cy="2990850"/>
          </a:xfrm>
          <a:prstGeom prst="rect">
            <a:avLst/>
          </a:prstGeom>
          <a:ln w="57150">
            <a:solidFill>
              <a:schemeClr val="tx1"/>
            </a:solidFill>
          </a:ln>
        </p:spPr>
      </p:pic>
    </p:spTree>
    <p:extLst>
      <p:ext uri="{BB962C8B-B14F-4D97-AF65-F5344CB8AC3E}">
        <p14:creationId xmlns:p14="http://schemas.microsoft.com/office/powerpoint/2010/main" val="2751902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736428"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386366" y="4662151"/>
            <a:ext cx="631066" cy="2189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369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004463" y="554038"/>
            <a:ext cx="2849074" cy="5622925"/>
          </a:xfrm>
          <a:prstGeom prst="rect">
            <a:avLst/>
          </a:prstGeom>
          <a:ln w="76200">
            <a:solidFill>
              <a:schemeClr val="tx1"/>
            </a:solidFill>
          </a:ln>
        </p:spPr>
      </p:pic>
      <p:sp>
        <p:nvSpPr>
          <p:cNvPr id="4" name="Content Placeholder 3"/>
          <p:cNvSpPr>
            <a:spLocks noGrp="1"/>
          </p:cNvSpPr>
          <p:nvPr>
            <p:ph sz="half" idx="2"/>
          </p:nvPr>
        </p:nvSpPr>
        <p:spPr>
          <a:xfrm>
            <a:off x="6172200" y="554038"/>
            <a:ext cx="5181600" cy="5622925"/>
          </a:xfrm>
        </p:spPr>
        <p:txBody>
          <a:bodyPr/>
          <a:lstStyle/>
          <a:p>
            <a:pPr marL="0" indent="0" algn="ctr">
              <a:buNone/>
            </a:pPr>
            <a:r>
              <a:rPr lang="en-US" b="1" u="sng" dirty="0" smtClean="0"/>
              <a:t>After Cards What Next?</a:t>
            </a:r>
          </a:p>
          <a:p>
            <a:r>
              <a:rPr lang="en-US" dirty="0" smtClean="0"/>
              <a:t>Click on Tips</a:t>
            </a:r>
          </a:p>
          <a:p>
            <a:r>
              <a:rPr lang="en-US" dirty="0" smtClean="0"/>
              <a:t>Pick on of the Step-by-Step tutorials</a:t>
            </a:r>
          </a:p>
          <a:p>
            <a:r>
              <a:rPr lang="en-US" dirty="0" smtClean="0"/>
              <a:t>These basic projects are just like the Cards except now they complete multiples pages to rather than just one page</a:t>
            </a:r>
            <a:endParaRPr lang="en-US" dirty="0"/>
          </a:p>
        </p:txBody>
      </p:sp>
    </p:spTree>
    <p:extLst>
      <p:ext uri="{BB962C8B-B14F-4D97-AF65-F5344CB8AC3E}">
        <p14:creationId xmlns:p14="http://schemas.microsoft.com/office/powerpoint/2010/main" val="3631529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4710" y="354706"/>
            <a:ext cx="7893340" cy="6017600"/>
          </a:xfrm>
          <a:prstGeom prst="rect">
            <a:avLst/>
          </a:prstGeom>
          <a:ln w="76200">
            <a:solidFill>
              <a:schemeClr val="tx1"/>
            </a:solidFill>
          </a:ln>
        </p:spPr>
      </p:pic>
    </p:spTree>
    <p:extLst>
      <p:ext uri="{BB962C8B-B14F-4D97-AF65-F5344CB8AC3E}">
        <p14:creationId xmlns:p14="http://schemas.microsoft.com/office/powerpoint/2010/main" val="2278317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4533" y="320831"/>
            <a:ext cx="7877175" cy="6010275"/>
          </a:xfrm>
          <a:prstGeom prst="rect">
            <a:avLst/>
          </a:prstGeom>
          <a:ln w="76200">
            <a:solidFill>
              <a:schemeClr val="tx1"/>
            </a:solidFill>
          </a:ln>
        </p:spPr>
      </p:pic>
    </p:spTree>
    <p:extLst>
      <p:ext uri="{BB962C8B-B14F-4D97-AF65-F5344CB8AC3E}">
        <p14:creationId xmlns:p14="http://schemas.microsoft.com/office/powerpoint/2010/main" val="387073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0766" y="290311"/>
            <a:ext cx="7896225" cy="6019800"/>
          </a:xfrm>
          <a:prstGeom prst="rect">
            <a:avLst/>
          </a:prstGeom>
          <a:ln w="76200">
            <a:solidFill>
              <a:schemeClr val="tx1"/>
            </a:solidFill>
          </a:ln>
        </p:spPr>
      </p:pic>
    </p:spTree>
    <p:extLst>
      <p:ext uri="{BB962C8B-B14F-4D97-AF65-F5344CB8AC3E}">
        <p14:creationId xmlns:p14="http://schemas.microsoft.com/office/powerpoint/2010/main" val="99921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0790"/>
          </a:xfrm>
          <a:solidFill>
            <a:schemeClr val="accent4">
              <a:lumMod val="20000"/>
              <a:lumOff val="80000"/>
            </a:schemeClr>
          </a:solidFill>
        </p:spPr>
        <p:txBody>
          <a:bodyPr>
            <a:normAutofit fontScale="90000"/>
          </a:bodyPr>
          <a:lstStyle/>
          <a:p>
            <a:r>
              <a:rPr lang="en-US" dirty="0" smtClean="0"/>
              <a:t>In all situations I started with…</a:t>
            </a:r>
            <a:endParaRPr lang="en-US" dirty="0"/>
          </a:p>
        </p:txBody>
      </p:sp>
      <p:pic>
        <p:nvPicPr>
          <p:cNvPr id="4" name="Content Placeholder 3"/>
          <p:cNvPicPr>
            <a:picLocks noGrp="1" noChangeAspect="1"/>
          </p:cNvPicPr>
          <p:nvPr>
            <p:ph idx="1"/>
          </p:nvPr>
        </p:nvPicPr>
        <p:blipFill>
          <a:blip r:embed="rId2"/>
          <a:stretch>
            <a:fillRect/>
          </a:stretch>
        </p:blipFill>
        <p:spPr>
          <a:xfrm>
            <a:off x="1828800" y="1078420"/>
            <a:ext cx="8468379" cy="5392600"/>
          </a:xfrm>
          <a:prstGeom prst="rect">
            <a:avLst/>
          </a:prstGeom>
        </p:spPr>
      </p:pic>
    </p:spTree>
    <p:extLst>
      <p:ext uri="{BB962C8B-B14F-4D97-AF65-F5344CB8AC3E}">
        <p14:creationId xmlns:p14="http://schemas.microsoft.com/office/powerpoint/2010/main" val="376336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5529" y="364230"/>
            <a:ext cx="7886700" cy="6000750"/>
          </a:xfrm>
          <a:prstGeom prst="rect">
            <a:avLst/>
          </a:prstGeom>
          <a:ln w="76200">
            <a:solidFill>
              <a:schemeClr val="tx1"/>
            </a:solidFill>
          </a:ln>
        </p:spPr>
      </p:pic>
    </p:spTree>
    <p:extLst>
      <p:ext uri="{BB962C8B-B14F-4D97-AF65-F5344CB8AC3E}">
        <p14:creationId xmlns:p14="http://schemas.microsoft.com/office/powerpoint/2010/main" val="2466288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249974"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Starter Projects</a:t>
            </a:r>
          </a:p>
          <a:p>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and Break then … Join afternoon session</a:t>
            </a:r>
            <a:endParaRPr lang="en-US" sz="3200" dirty="0"/>
          </a:p>
        </p:txBody>
      </p:sp>
      <p:sp>
        <p:nvSpPr>
          <p:cNvPr id="3" name="Right Arrow 2"/>
          <p:cNvSpPr/>
          <p:nvPr/>
        </p:nvSpPr>
        <p:spPr>
          <a:xfrm>
            <a:off x="515156" y="5125792"/>
            <a:ext cx="592429" cy="2962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666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837128" y="368240"/>
            <a:ext cx="4644510" cy="5312630"/>
          </a:xfrm>
          <a:prstGeom prst="rect">
            <a:avLst/>
          </a:prstGeom>
        </p:spPr>
      </p:pic>
      <p:sp>
        <p:nvSpPr>
          <p:cNvPr id="4" name="Content Placeholder 3"/>
          <p:cNvSpPr>
            <a:spLocks noGrp="1"/>
          </p:cNvSpPr>
          <p:nvPr>
            <p:ph sz="half" idx="2"/>
          </p:nvPr>
        </p:nvSpPr>
        <p:spPr>
          <a:xfrm>
            <a:off x="5657044" y="605307"/>
            <a:ext cx="6140003" cy="5687566"/>
          </a:xfrm>
        </p:spPr>
        <p:txBody>
          <a:bodyPr/>
          <a:lstStyle/>
          <a:p>
            <a:pPr marL="0" indent="0" algn="ctr">
              <a:buNone/>
            </a:pPr>
            <a:r>
              <a:rPr lang="en-US" b="1" u="sng" dirty="0" smtClean="0"/>
              <a:t>After Tutorials, What Next?</a:t>
            </a:r>
          </a:p>
          <a:p>
            <a:pPr marL="0" indent="0">
              <a:buNone/>
            </a:pPr>
            <a:r>
              <a:rPr lang="en-US" b="1" u="sng" dirty="0" smtClean="0"/>
              <a:t> </a:t>
            </a:r>
            <a:endParaRPr lang="en-US" b="1" u="sng" dirty="0"/>
          </a:p>
          <a:p>
            <a:pPr marL="0" indent="0" algn="ctr">
              <a:buNone/>
            </a:pPr>
            <a:r>
              <a:rPr lang="en-US" dirty="0" smtClean="0"/>
              <a:t>Starter Projects!!!!</a:t>
            </a:r>
          </a:p>
          <a:p>
            <a:pPr marL="0" indent="0">
              <a:buNone/>
            </a:pPr>
            <a:r>
              <a:rPr lang="en-US" dirty="0">
                <a:hlinkClick r:id="rId3"/>
              </a:rPr>
              <a:t>https://scratch.mit.edu/starter_projects</a:t>
            </a:r>
            <a:r>
              <a:rPr lang="en-US" dirty="0" smtClean="0">
                <a:hlinkClick r:id="rId3"/>
              </a:rPr>
              <a:t>/</a:t>
            </a:r>
            <a:r>
              <a:rPr lang="en-US" dirty="0" smtClean="0"/>
              <a:t> </a:t>
            </a:r>
          </a:p>
          <a:p>
            <a:pPr marL="0" indent="0">
              <a:buNone/>
            </a:pPr>
            <a:r>
              <a:rPr lang="en-US" dirty="0" smtClean="0"/>
              <a:t>Now, no more instructions</a:t>
            </a:r>
          </a:p>
          <a:p>
            <a:pPr marL="0" indent="0">
              <a:buNone/>
            </a:pPr>
            <a:r>
              <a:rPr lang="en-US" dirty="0" smtClean="0"/>
              <a:t>However, there are NOTES inside the project to give hints about the actions of </a:t>
            </a:r>
            <a:r>
              <a:rPr lang="en-US" smtClean="0"/>
              <a:t>Block stacks</a:t>
            </a:r>
            <a:endParaRPr lang="en-US" dirty="0" smtClean="0"/>
          </a:p>
          <a:p>
            <a:pPr marL="0" indent="0">
              <a:buNone/>
            </a:pPr>
            <a:r>
              <a:rPr lang="en-US" dirty="0" smtClean="0"/>
              <a:t>Students study the project’s code and REMIX their projects</a:t>
            </a:r>
          </a:p>
        </p:txBody>
      </p:sp>
    </p:spTree>
    <p:extLst>
      <p:ext uri="{BB962C8B-B14F-4D97-AF65-F5344CB8AC3E}">
        <p14:creationId xmlns:p14="http://schemas.microsoft.com/office/powerpoint/2010/main" val="3857678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4552" y="5304956"/>
            <a:ext cx="10534918" cy="646331"/>
          </a:xfrm>
          <a:prstGeom prst="rect">
            <a:avLst/>
          </a:prstGeom>
          <a:solidFill>
            <a:schemeClr val="accent4">
              <a:lumMod val="20000"/>
              <a:lumOff val="80000"/>
            </a:schemeClr>
          </a:solidFill>
        </p:spPr>
        <p:txBody>
          <a:bodyPr wrap="square" rtlCol="0">
            <a:spAutoFit/>
          </a:bodyPr>
          <a:lstStyle/>
          <a:p>
            <a:r>
              <a:rPr lang="en-US" sz="3600" dirty="0"/>
              <a:t>https://scratch.mit.edu/projects/10015059/</a:t>
            </a:r>
          </a:p>
        </p:txBody>
      </p:sp>
      <p:pic>
        <p:nvPicPr>
          <p:cNvPr id="4" name="Picture 3"/>
          <p:cNvPicPr>
            <a:picLocks noChangeAspect="1"/>
          </p:cNvPicPr>
          <p:nvPr/>
        </p:nvPicPr>
        <p:blipFill>
          <a:blip r:embed="rId2"/>
          <a:stretch>
            <a:fillRect/>
          </a:stretch>
        </p:blipFill>
        <p:spPr>
          <a:xfrm>
            <a:off x="1321936" y="210287"/>
            <a:ext cx="9197890" cy="5094669"/>
          </a:xfrm>
          <a:prstGeom prst="rect">
            <a:avLst/>
          </a:prstGeom>
        </p:spPr>
      </p:pic>
    </p:spTree>
    <p:extLst>
      <p:ext uri="{BB962C8B-B14F-4D97-AF65-F5344CB8AC3E}">
        <p14:creationId xmlns:p14="http://schemas.microsoft.com/office/powerpoint/2010/main" val="418001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62129" y="239072"/>
            <a:ext cx="6957061" cy="5955666"/>
          </a:xfrm>
          <a:prstGeom prst="rect">
            <a:avLst/>
          </a:prstGeom>
          <a:ln w="76200">
            <a:solidFill>
              <a:schemeClr val="tx1"/>
            </a:solidFill>
          </a:ln>
        </p:spPr>
      </p:pic>
      <p:sp>
        <p:nvSpPr>
          <p:cNvPr id="4" name="TextBox 3"/>
          <p:cNvSpPr txBox="1"/>
          <p:nvPr/>
        </p:nvSpPr>
        <p:spPr>
          <a:xfrm>
            <a:off x="8757634" y="425003"/>
            <a:ext cx="3039414" cy="6001643"/>
          </a:xfrm>
          <a:prstGeom prst="rect">
            <a:avLst/>
          </a:prstGeom>
          <a:solidFill>
            <a:schemeClr val="accent6">
              <a:lumMod val="20000"/>
              <a:lumOff val="80000"/>
            </a:schemeClr>
          </a:solidFill>
        </p:spPr>
        <p:txBody>
          <a:bodyPr wrap="square" rtlCol="0">
            <a:spAutoFit/>
          </a:bodyPr>
          <a:lstStyle/>
          <a:p>
            <a:r>
              <a:rPr lang="en-US" sz="2400" dirty="0" smtClean="0"/>
              <a:t>No more instructions for Starter Projects</a:t>
            </a:r>
          </a:p>
          <a:p>
            <a:r>
              <a:rPr lang="en-US" sz="2400" dirty="0" smtClean="0"/>
              <a:t>However there are these Comments</a:t>
            </a:r>
          </a:p>
          <a:p>
            <a:r>
              <a:rPr lang="en-US" sz="2400" dirty="0" smtClean="0"/>
              <a:t>That give information about the actions of these three block stacks</a:t>
            </a:r>
          </a:p>
          <a:p>
            <a:endParaRPr lang="en-US" sz="2400" dirty="0"/>
          </a:p>
          <a:p>
            <a:r>
              <a:rPr lang="en-US" sz="2400" dirty="0" smtClean="0"/>
              <a:t>Encourage your students to add these to their own projects to help others understand their coding and, if needed, to debug it</a:t>
            </a:r>
            <a:endParaRPr lang="en-US" sz="2400" dirty="0"/>
          </a:p>
        </p:txBody>
      </p:sp>
    </p:spTree>
    <p:extLst>
      <p:ext uri="{BB962C8B-B14F-4D97-AF65-F5344CB8AC3E}">
        <p14:creationId xmlns:p14="http://schemas.microsoft.com/office/powerpoint/2010/main" val="3240943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6946" y="298226"/>
            <a:ext cx="9067800" cy="5772150"/>
          </a:xfrm>
          <a:prstGeom prst="rect">
            <a:avLst/>
          </a:prstGeom>
          <a:ln w="76200">
            <a:solidFill>
              <a:schemeClr val="tx1"/>
            </a:solidFill>
          </a:ln>
        </p:spPr>
      </p:pic>
      <p:sp>
        <p:nvSpPr>
          <p:cNvPr id="3" name="TextBox 2"/>
          <p:cNvSpPr txBox="1"/>
          <p:nvPr/>
        </p:nvSpPr>
        <p:spPr>
          <a:xfrm>
            <a:off x="7997781" y="2975020"/>
            <a:ext cx="3451537" cy="1477328"/>
          </a:xfrm>
          <a:prstGeom prst="rect">
            <a:avLst/>
          </a:prstGeom>
          <a:solidFill>
            <a:schemeClr val="accent4">
              <a:lumMod val="40000"/>
              <a:lumOff val="60000"/>
            </a:schemeClr>
          </a:solidFill>
          <a:ln w="76200">
            <a:solidFill>
              <a:schemeClr val="tx1"/>
            </a:solidFill>
          </a:ln>
        </p:spPr>
        <p:txBody>
          <a:bodyPr wrap="square" rtlCol="0">
            <a:spAutoFit/>
          </a:bodyPr>
          <a:lstStyle/>
          <a:p>
            <a:r>
              <a:rPr lang="en-US" sz="3600" dirty="0" smtClean="0"/>
              <a:t>Introduction to animation</a:t>
            </a:r>
          </a:p>
          <a:p>
            <a:endParaRPr lang="en-US" dirty="0"/>
          </a:p>
        </p:txBody>
      </p:sp>
    </p:spTree>
    <p:extLst>
      <p:ext uri="{BB962C8B-B14F-4D97-AF65-F5344CB8AC3E}">
        <p14:creationId xmlns:p14="http://schemas.microsoft.com/office/powerpoint/2010/main" val="4258034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432" y="579549"/>
            <a:ext cx="9249974" cy="5509200"/>
          </a:xfrm>
          <a:prstGeom prst="rect">
            <a:avLst/>
          </a:prstGeom>
          <a:noFill/>
        </p:spPr>
        <p:txBody>
          <a:bodyPr wrap="square" rtlCol="0">
            <a:spAutoFit/>
          </a:bodyPr>
          <a:lstStyle/>
          <a:p>
            <a:pPr algn="ctr"/>
            <a:r>
              <a:rPr lang="en-US" sz="3200" dirty="0" smtClean="0"/>
              <a:t>Plan for the morning</a:t>
            </a:r>
          </a:p>
          <a:p>
            <a:r>
              <a:rPr lang="en-US" sz="3200" dirty="0" smtClean="0">
                <a:latin typeface="Times New Roman" panose="02020603050405020304" pitchFamily="18" charset="0"/>
                <a:cs typeface="Times New Roman" panose="02020603050405020304" pitchFamily="18" charset="0"/>
              </a:rPr>
              <a:t>● </a:t>
            </a:r>
            <a:r>
              <a:rPr lang="en-US" sz="3200" dirty="0" smtClean="0"/>
              <a:t>Start learning to code with Scratch cards</a:t>
            </a:r>
          </a:p>
          <a:p>
            <a:r>
              <a:rPr lang="en-US" sz="3200" dirty="0">
                <a:latin typeface="Times New Roman" panose="02020603050405020304" pitchFamily="18" charset="0"/>
                <a:cs typeface="Times New Roman" panose="02020603050405020304" pitchFamily="18" charset="0"/>
              </a:rPr>
              <a:t>● </a:t>
            </a:r>
            <a:r>
              <a:rPr lang="en-US" sz="3200" dirty="0" smtClean="0"/>
              <a:t>The role of Scratch Coaches</a:t>
            </a:r>
          </a:p>
          <a:p>
            <a:r>
              <a:rPr lang="en-US" sz="3200" dirty="0" smtClean="0">
                <a:latin typeface="Times New Roman" panose="02020603050405020304" pitchFamily="18" charset="0"/>
                <a:cs typeface="Times New Roman" panose="02020603050405020304" pitchFamily="18" charset="0"/>
              </a:rPr>
              <a:t>● </a:t>
            </a:r>
            <a:r>
              <a:rPr lang="en-US" sz="3200" dirty="0" smtClean="0"/>
              <a:t>Discuss Hour of Code</a:t>
            </a:r>
          </a:p>
          <a:p>
            <a:r>
              <a:rPr lang="en-US" sz="3200" dirty="0" smtClean="0">
                <a:latin typeface="Times New Roman" panose="02020603050405020304" pitchFamily="18" charset="0"/>
                <a:cs typeface="Times New Roman" panose="02020603050405020304" pitchFamily="18" charset="0"/>
              </a:rPr>
              <a:t>● </a:t>
            </a:r>
            <a:r>
              <a:rPr lang="en-US" sz="3200" dirty="0" smtClean="0"/>
              <a:t>Continue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Teacher Accounts with Scratch</a:t>
            </a:r>
          </a:p>
          <a:p>
            <a:r>
              <a:rPr lang="en-US" sz="3200" dirty="0" smtClean="0">
                <a:latin typeface="Times New Roman" panose="02020603050405020304" pitchFamily="18" charset="0"/>
                <a:cs typeface="Times New Roman" panose="02020603050405020304" pitchFamily="18" charset="0"/>
              </a:rPr>
              <a:t>● </a:t>
            </a:r>
            <a:r>
              <a:rPr lang="en-US" sz="3200" dirty="0" smtClean="0"/>
              <a:t>Finish working with Scratch cards</a:t>
            </a:r>
          </a:p>
          <a:p>
            <a:r>
              <a:rPr lang="en-US" sz="3200" dirty="0" smtClean="0">
                <a:latin typeface="Times New Roman" panose="02020603050405020304" pitchFamily="18" charset="0"/>
                <a:cs typeface="Times New Roman" panose="02020603050405020304" pitchFamily="18" charset="0"/>
              </a:rPr>
              <a:t>● </a:t>
            </a:r>
            <a:r>
              <a:rPr lang="en-US" sz="3200" dirty="0" smtClean="0"/>
              <a:t>Review Scratch site</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Tutorials</a:t>
            </a:r>
          </a:p>
          <a:p>
            <a:r>
              <a:rPr lang="en-US" sz="3200" dirty="0" smtClean="0">
                <a:latin typeface="Times New Roman" panose="02020603050405020304" pitchFamily="18" charset="0"/>
                <a:cs typeface="Times New Roman" panose="02020603050405020304" pitchFamily="18" charset="0"/>
              </a:rPr>
              <a:t>● Work on a </a:t>
            </a:r>
            <a:r>
              <a:rPr lang="en-US" sz="3200" dirty="0" smtClean="0"/>
              <a:t>Scratch Starter Projects</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Lunch </a:t>
            </a:r>
            <a:r>
              <a:rPr lang="en-US" sz="3200" dirty="0" smtClean="0">
                <a:latin typeface="Times New Roman" panose="02020603050405020304" pitchFamily="18" charset="0"/>
                <a:cs typeface="Times New Roman" panose="02020603050405020304" pitchFamily="18" charset="0"/>
              </a:rPr>
              <a:t>and Break then … Join afternoon session</a:t>
            </a:r>
            <a:endParaRPr lang="en-US" sz="3200" dirty="0"/>
          </a:p>
        </p:txBody>
      </p:sp>
      <p:sp>
        <p:nvSpPr>
          <p:cNvPr id="3" name="Right Arrow 2"/>
          <p:cNvSpPr/>
          <p:nvPr/>
        </p:nvSpPr>
        <p:spPr>
          <a:xfrm>
            <a:off x="515156" y="5622186"/>
            <a:ext cx="592429" cy="2962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04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dirty="0" smtClean="0"/>
              <a:t>Why start with Scratch Cards?</a:t>
            </a:r>
            <a:endParaRPr lang="en-US" sz="4000" dirty="0"/>
          </a:p>
        </p:txBody>
      </p:sp>
      <p:sp>
        <p:nvSpPr>
          <p:cNvPr id="3" name="Content Placeholder 2"/>
          <p:cNvSpPr>
            <a:spLocks noGrp="1"/>
          </p:cNvSpPr>
          <p:nvPr>
            <p:ph sz="half" idx="1"/>
          </p:nvPr>
        </p:nvSpPr>
        <p:spPr>
          <a:xfrm>
            <a:off x="838200" y="1326524"/>
            <a:ext cx="5083046" cy="4850439"/>
          </a:xfrm>
          <a:solidFill>
            <a:schemeClr val="accent6">
              <a:lumMod val="20000"/>
              <a:lumOff val="80000"/>
            </a:schemeClr>
          </a:solidFill>
        </p:spPr>
        <p:style>
          <a:lnRef idx="3">
            <a:schemeClr val="lt1"/>
          </a:lnRef>
          <a:fillRef idx="1">
            <a:schemeClr val="accent4"/>
          </a:fillRef>
          <a:effectRef idx="1">
            <a:schemeClr val="accent4"/>
          </a:effectRef>
          <a:fontRef idx="minor">
            <a:schemeClr val="lt1"/>
          </a:fontRef>
        </p:style>
        <p:txBody>
          <a:bodyPr>
            <a:normAutofit lnSpcReduction="10000"/>
          </a:bodyPr>
          <a:lstStyle/>
          <a:p>
            <a:r>
              <a:rPr lang="en-US" sz="3200" dirty="0">
                <a:solidFill>
                  <a:schemeClr val="accent1">
                    <a:lumMod val="50000"/>
                  </a:schemeClr>
                </a:solidFill>
              </a:rPr>
              <a:t>Teachers copy off the </a:t>
            </a:r>
            <a:r>
              <a:rPr lang="en-US" sz="3200" b="1" u="sng" dirty="0">
                <a:solidFill>
                  <a:schemeClr val="accent1">
                    <a:lumMod val="50000"/>
                  </a:schemeClr>
                </a:solidFill>
              </a:rPr>
              <a:t>Create a Story </a:t>
            </a:r>
            <a:r>
              <a:rPr lang="en-US" sz="3200" dirty="0">
                <a:solidFill>
                  <a:schemeClr val="accent1">
                    <a:lumMod val="50000"/>
                  </a:schemeClr>
                </a:solidFill>
              </a:rPr>
              <a:t>cards in colour </a:t>
            </a:r>
            <a:r>
              <a:rPr lang="en-US" sz="3200" dirty="0" smtClean="0">
                <a:solidFill>
                  <a:schemeClr val="accent1">
                    <a:lumMod val="50000"/>
                  </a:schemeClr>
                </a:solidFill>
              </a:rPr>
              <a:t> - </a:t>
            </a:r>
            <a:r>
              <a:rPr lang="en-US" sz="4400" dirty="0" smtClean="0">
                <a:solidFill>
                  <a:schemeClr val="tx1"/>
                </a:solidFill>
              </a:rPr>
              <a:t>WHY?</a:t>
            </a:r>
            <a:endParaRPr lang="en-US" sz="4400" dirty="0">
              <a:solidFill>
                <a:schemeClr val="tx1"/>
              </a:solidFill>
            </a:endParaRPr>
          </a:p>
          <a:p>
            <a:r>
              <a:rPr lang="en-US" sz="3200" dirty="0" smtClean="0">
                <a:solidFill>
                  <a:schemeClr val="accent1">
                    <a:lumMod val="50000"/>
                  </a:schemeClr>
                </a:solidFill>
              </a:rPr>
              <a:t>Colour print to </a:t>
            </a:r>
            <a:r>
              <a:rPr lang="en-US" sz="3200" dirty="0">
                <a:solidFill>
                  <a:schemeClr val="accent1">
                    <a:lumMod val="50000"/>
                  </a:schemeClr>
                </a:solidFill>
              </a:rPr>
              <a:t>help students find the correct </a:t>
            </a:r>
            <a:r>
              <a:rPr lang="en-US" sz="3200" dirty="0" smtClean="0">
                <a:solidFill>
                  <a:schemeClr val="accent1">
                    <a:lumMod val="50000"/>
                  </a:schemeClr>
                </a:solidFill>
              </a:rPr>
              <a:t>block because there are 10 categories of blocks in SCRIPTS &amp; several of the colours are close</a:t>
            </a:r>
          </a:p>
          <a:p>
            <a:r>
              <a:rPr lang="en-US" sz="3200" dirty="0" smtClean="0">
                <a:solidFill>
                  <a:schemeClr val="accent1">
                    <a:lumMod val="50000"/>
                  </a:schemeClr>
                </a:solidFill>
              </a:rPr>
              <a:t>Suggestion 1 copy for every 2 students</a:t>
            </a:r>
            <a:endParaRPr lang="en-US" sz="3200" dirty="0">
              <a:solidFill>
                <a:schemeClr val="accent1">
                  <a:lumMod val="50000"/>
                </a:schemeClr>
              </a:solidFill>
            </a:endParaRPr>
          </a:p>
          <a:p>
            <a:endParaRPr lang="en-US" dirty="0"/>
          </a:p>
        </p:txBody>
      </p:sp>
      <p:pic>
        <p:nvPicPr>
          <p:cNvPr id="5" name="Content Placeholder 4"/>
          <p:cNvPicPr>
            <a:picLocks noGrp="1" noChangeAspect="1"/>
          </p:cNvPicPr>
          <p:nvPr>
            <p:ph sz="half" idx="2"/>
          </p:nvPr>
        </p:nvPicPr>
        <p:blipFill>
          <a:blip r:embed="rId2"/>
          <a:stretch>
            <a:fillRect/>
          </a:stretch>
        </p:blipFill>
        <p:spPr>
          <a:xfrm>
            <a:off x="6095999" y="1596980"/>
            <a:ext cx="5488119" cy="3721996"/>
          </a:xfrm>
          <a:prstGeom prst="rect">
            <a:avLst/>
          </a:prstGeom>
        </p:spPr>
      </p:pic>
    </p:spTree>
    <p:extLst>
      <p:ext uri="{BB962C8B-B14F-4D97-AF65-F5344CB8AC3E}">
        <p14:creationId xmlns:p14="http://schemas.microsoft.com/office/powerpoint/2010/main" val="66554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036"/>
          </a:xfrm>
          <a:solidFill>
            <a:schemeClr val="accent4">
              <a:lumMod val="20000"/>
              <a:lumOff val="80000"/>
            </a:schemeClr>
          </a:solidFill>
        </p:spPr>
        <p:txBody>
          <a:bodyPr>
            <a:normAutofit fontScale="90000"/>
          </a:bodyPr>
          <a:lstStyle/>
          <a:p>
            <a:pPr>
              <a:lnSpc>
                <a:spcPct val="100000"/>
              </a:lnSpc>
            </a:pPr>
            <a:r>
              <a:rPr lang="en-US" sz="3600" dirty="0" smtClean="0"/>
              <a:t>The instructions have minimal text making it easy for students to learn simple tasks.  Each task is one page long.</a:t>
            </a:r>
            <a:endParaRPr lang="en-US" sz="3600" dirty="0"/>
          </a:p>
        </p:txBody>
      </p:sp>
      <p:pic>
        <p:nvPicPr>
          <p:cNvPr id="5" name="Content Placeholder 4"/>
          <p:cNvPicPr>
            <a:picLocks noGrp="1" noChangeAspect="1"/>
          </p:cNvPicPr>
          <p:nvPr>
            <p:ph sz="half" idx="1"/>
          </p:nvPr>
        </p:nvPicPr>
        <p:blipFill>
          <a:blip r:embed="rId2"/>
          <a:stretch>
            <a:fillRect/>
          </a:stretch>
        </p:blipFill>
        <p:spPr>
          <a:xfrm>
            <a:off x="544467" y="1854557"/>
            <a:ext cx="4851781" cy="1783466"/>
          </a:xfrm>
          <a:prstGeom prst="rect">
            <a:avLst/>
          </a:prstGeom>
        </p:spPr>
      </p:pic>
      <p:pic>
        <p:nvPicPr>
          <p:cNvPr id="6" name="Content Placeholder 5"/>
          <p:cNvPicPr>
            <a:picLocks noGrp="1" noChangeAspect="1"/>
          </p:cNvPicPr>
          <p:nvPr>
            <p:ph sz="half" idx="2"/>
          </p:nvPr>
        </p:nvPicPr>
        <p:blipFill>
          <a:blip r:embed="rId3"/>
          <a:stretch>
            <a:fillRect/>
          </a:stretch>
        </p:blipFill>
        <p:spPr>
          <a:xfrm>
            <a:off x="5396248" y="1854557"/>
            <a:ext cx="5957552" cy="4507546"/>
          </a:xfrm>
          <a:prstGeom prst="rect">
            <a:avLst/>
          </a:prstGeom>
          <a:ln>
            <a:solidFill>
              <a:schemeClr val="tx1"/>
            </a:solidFill>
          </a:ln>
        </p:spPr>
      </p:pic>
      <p:cxnSp>
        <p:nvCxnSpPr>
          <p:cNvPr id="10" name="Straight Arrow Connector 9"/>
          <p:cNvCxnSpPr/>
          <p:nvPr/>
        </p:nvCxnSpPr>
        <p:spPr>
          <a:xfrm>
            <a:off x="838200" y="3387144"/>
            <a:ext cx="4467896" cy="26916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6693" y="3425780"/>
            <a:ext cx="6040192" cy="135228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4467" y="4778062"/>
            <a:ext cx="3048739" cy="1754326"/>
          </a:xfrm>
          <a:prstGeom prst="rect">
            <a:avLst/>
          </a:prstGeom>
          <a:noFill/>
        </p:spPr>
        <p:txBody>
          <a:bodyPr wrap="square" rtlCol="0">
            <a:spAutoFit/>
          </a:bodyPr>
          <a:lstStyle/>
          <a:p>
            <a:r>
              <a:rPr lang="en-US" dirty="0" smtClean="0"/>
              <a:t>Everything they need is on the screen but they must learn to look for it.  Stress that the Story Cards were made to be helpful so the information is there – just look!</a:t>
            </a:r>
          </a:p>
        </p:txBody>
      </p:sp>
    </p:spTree>
    <p:extLst>
      <p:ext uri="{BB962C8B-B14F-4D97-AF65-F5344CB8AC3E}">
        <p14:creationId xmlns:p14="http://schemas.microsoft.com/office/powerpoint/2010/main" val="1791340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3067"/>
          </a:xfrm>
          <a:solidFill>
            <a:schemeClr val="accent4">
              <a:lumMod val="20000"/>
              <a:lumOff val="80000"/>
            </a:schemeClr>
          </a:solidFill>
        </p:spPr>
        <p:txBody>
          <a:bodyPr>
            <a:normAutofit fontScale="90000"/>
          </a:bodyPr>
          <a:lstStyle/>
          <a:p>
            <a:r>
              <a:rPr lang="en-US" dirty="0" smtClean="0">
                <a:latin typeface="+mn-lt"/>
              </a:rPr>
              <a:t>Students are directed to resources already in Scratch libraries – Backgrounds  Sprites</a:t>
            </a:r>
            <a:endParaRPr lang="en-US" dirty="0">
              <a:latin typeface="+mn-lt"/>
            </a:endParaRPr>
          </a:p>
        </p:txBody>
      </p:sp>
      <p:pic>
        <p:nvPicPr>
          <p:cNvPr id="5" name="Content Placeholder 4"/>
          <p:cNvPicPr>
            <a:picLocks noGrp="1" noChangeAspect="1"/>
          </p:cNvPicPr>
          <p:nvPr>
            <p:ph sz="half" idx="1"/>
          </p:nvPr>
        </p:nvPicPr>
        <p:blipFill>
          <a:blip r:embed="rId2"/>
          <a:stretch>
            <a:fillRect/>
          </a:stretch>
        </p:blipFill>
        <p:spPr>
          <a:xfrm>
            <a:off x="535257" y="1571223"/>
            <a:ext cx="5484543" cy="4605740"/>
          </a:xfrm>
          <a:prstGeom prst="rect">
            <a:avLst/>
          </a:prstGeom>
        </p:spPr>
      </p:pic>
      <p:pic>
        <p:nvPicPr>
          <p:cNvPr id="3" name="Content Placeholder 2"/>
          <p:cNvPicPr>
            <a:picLocks noGrp="1" noChangeAspect="1"/>
          </p:cNvPicPr>
          <p:nvPr>
            <p:ph sz="half" idx="2"/>
          </p:nvPr>
        </p:nvPicPr>
        <p:blipFill>
          <a:blip r:embed="rId3"/>
          <a:stretch>
            <a:fillRect/>
          </a:stretch>
        </p:blipFill>
        <p:spPr>
          <a:xfrm>
            <a:off x="6022618" y="1700011"/>
            <a:ext cx="5331182" cy="4476952"/>
          </a:xfrm>
          <a:prstGeom prst="rect">
            <a:avLst/>
          </a:prstGeom>
        </p:spPr>
      </p:pic>
      <p:cxnSp>
        <p:nvCxnSpPr>
          <p:cNvPr id="6" name="Straight Arrow Connector 5"/>
          <p:cNvCxnSpPr/>
          <p:nvPr/>
        </p:nvCxnSpPr>
        <p:spPr>
          <a:xfrm flipH="1">
            <a:off x="3296992" y="1326524"/>
            <a:ext cx="2176529" cy="18030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409904" y="1326524"/>
            <a:ext cx="566671" cy="270456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695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11140</TotalTime>
  <Words>3048</Words>
  <Application>Microsoft Office PowerPoint</Application>
  <PresentationFormat>Widescreen</PresentationFormat>
  <Paragraphs>294</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Aharoni</vt:lpstr>
      <vt:lpstr>Arial</vt:lpstr>
      <vt:lpstr>Calibri</vt:lpstr>
      <vt:lpstr>Calibri Light</vt:lpstr>
      <vt:lpstr>Times New Roman</vt:lpstr>
      <vt:lpstr>Office Theme</vt:lpstr>
      <vt:lpstr>Students can learn Scratch without you  getting in their way</vt:lpstr>
      <vt:lpstr>PowerPoint Presentation</vt:lpstr>
      <vt:lpstr>PowerPoint Presentation</vt:lpstr>
      <vt:lpstr>PowerPoint Presentation</vt:lpstr>
      <vt:lpstr>In the past I …</vt:lpstr>
      <vt:lpstr>In all situations I started with…</vt:lpstr>
      <vt:lpstr>Why start with Scratch Cards?</vt:lpstr>
      <vt:lpstr>The instructions have minimal text making it easy for students to learn simple tasks.  Each task is one page long.</vt:lpstr>
      <vt:lpstr>Students are directed to resources already in Scratch libraries – Backgrounds  Sprites</vt:lpstr>
      <vt:lpstr>Coding instructions are clear and concise</vt:lpstr>
      <vt:lpstr>PowerPoint Presentation</vt:lpstr>
      <vt:lpstr>Here is the result </vt:lpstr>
      <vt:lpstr>PowerPoint Presentation</vt:lpstr>
      <vt:lpstr>PowerPoint Presentation</vt:lpstr>
      <vt:lpstr>Why Scratch Cards and Student Coaches?</vt:lpstr>
      <vt:lpstr>How did I start?</vt:lpstr>
      <vt:lpstr>Then …</vt:lpstr>
      <vt:lpstr>Why this worked …</vt:lpstr>
      <vt:lpstr>PowerPoint Presentation</vt:lpstr>
      <vt:lpstr>PowerPoint Presentation</vt:lpstr>
      <vt:lpstr>PowerPoint Presentation</vt:lpstr>
      <vt:lpstr>PowerPoint Presentation</vt:lpstr>
      <vt:lpstr>PowerPoint Presentation</vt:lpstr>
      <vt:lpstr>What if you want a little more time to get ready to code with your students?</vt:lpstr>
      <vt:lpstr>Consider Hour of Code activities (https://code.org/learn ) Why? It is a great way to start coding AND needs no addition resources. </vt:lpstr>
      <vt:lpstr>Activities for Hour of Code use blocks to code and design coding using popular characters.</vt:lpstr>
      <vt:lpstr> http://partners.disney.com/hour-of-code/wayfinding-with-code?cds  The goals of the game and each step are clearly identified so that coders meet success from the start. </vt:lpstr>
      <vt:lpstr>When the blocks are in place the students click Run and watch what happens to the characters in the game.  </vt:lpstr>
      <vt:lpstr>The program directs the student to try again if the block choice is incorrect …</vt:lpstr>
      <vt:lpstr>…or correct and then advances to the next step.</vt:lpstr>
      <vt:lpstr>However … With Hour of Code …</vt:lpstr>
      <vt:lpstr>Hour or Code or Scratch? The answer is BOTH…</vt:lpstr>
      <vt:lpstr>PowerPoint Presentation</vt:lpstr>
      <vt:lpstr>PowerPoint Presentation</vt:lpstr>
      <vt:lpstr>PowerPoint Presentation</vt:lpstr>
      <vt:lpstr>PowerPoint Presentation</vt:lpstr>
      <vt:lpstr>What accounts do you need to get started?</vt:lpstr>
      <vt:lpstr>How did I prepare?</vt:lpstr>
      <vt:lpstr>PowerPoint Presentation</vt:lpstr>
      <vt:lpstr>PowerPoint Presentation</vt:lpstr>
      <vt:lpstr>FYI: Using the device’s camera and/or microphone requires two acceptances</vt:lpstr>
      <vt:lpstr>PowerPoint Presentation</vt:lpstr>
      <vt:lpstr>By the end of the 9 cards coders can …</vt:lpstr>
      <vt:lpstr>PowerPoint Presentation</vt:lpstr>
      <vt:lpstr>When the whole class finished the cards…</vt:lpstr>
      <vt:lpstr>Reviewing the Scratch screen</vt:lpstr>
      <vt:lpstr>Later coders learn how to create their own Sprites and Backdrops: </vt:lpstr>
      <vt:lpstr>Reviewing Scratch Main screen</vt:lpstr>
      <vt:lpstr>PowerPoint Presentation</vt:lpstr>
      <vt:lpstr>Other items for each project</vt:lpstr>
      <vt:lpstr>Comments and Remixes … leading to Scratch community Guidelines </vt:lpstr>
      <vt:lpstr>Review Community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can learn Scratch without you  getting in their way</dc:title>
  <dc:creator>Administrator</dc:creator>
  <cp:lastModifiedBy>Administrator</cp:lastModifiedBy>
  <cp:revision>141</cp:revision>
  <dcterms:created xsi:type="dcterms:W3CDTF">2017-04-15T17:44:14Z</dcterms:created>
  <dcterms:modified xsi:type="dcterms:W3CDTF">2018-05-11T02:13:01Z</dcterms:modified>
</cp:coreProperties>
</file>