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377" r:id="rId3"/>
    <p:sldId id="378" r:id="rId4"/>
    <p:sldId id="321" r:id="rId5"/>
    <p:sldId id="257" r:id="rId6"/>
    <p:sldId id="370" r:id="rId7"/>
    <p:sldId id="371" r:id="rId8"/>
    <p:sldId id="372" r:id="rId9"/>
    <p:sldId id="373" r:id="rId10"/>
    <p:sldId id="375" r:id="rId11"/>
    <p:sldId id="379" r:id="rId12"/>
    <p:sldId id="380" r:id="rId13"/>
    <p:sldId id="381" r:id="rId14"/>
    <p:sldId id="3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946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496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422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88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654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989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577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6890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0629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286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140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11/20/2018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920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kpscobracoders.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cratch.mit.edu/educators/"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59" y="1957589"/>
            <a:ext cx="11471565" cy="2176529"/>
          </a:xfrm>
        </p:spPr>
        <p:txBody>
          <a:bodyPr>
            <a:normAutofit fontScale="90000"/>
          </a:bodyPr>
          <a:lstStyle/>
          <a:p>
            <a:r>
              <a:rPr lang="en-US" b="1" dirty="0" smtClean="0">
                <a:solidFill>
                  <a:schemeClr val="bg1"/>
                </a:solidFill>
              </a:rPr>
              <a:t>Students can learn Scratch without you </a:t>
            </a:r>
            <a:br>
              <a:rPr lang="en-US" b="1" dirty="0" smtClean="0">
                <a:solidFill>
                  <a:schemeClr val="bg1"/>
                </a:solidFill>
              </a:rPr>
            </a:br>
            <a:r>
              <a:rPr lang="en-US" b="1" dirty="0" smtClean="0">
                <a:solidFill>
                  <a:schemeClr val="bg1"/>
                </a:solidFill>
              </a:rPr>
              <a:t>getting in their way</a:t>
            </a:r>
            <a:endParaRPr lang="en-US" b="1" dirty="0">
              <a:solidFill>
                <a:schemeClr val="bg1"/>
              </a:solidFill>
            </a:endParaRPr>
          </a:p>
        </p:txBody>
      </p:sp>
      <p:sp>
        <p:nvSpPr>
          <p:cNvPr id="3" name="Subtitle 2"/>
          <p:cNvSpPr>
            <a:spLocks noGrp="1"/>
          </p:cNvSpPr>
          <p:nvPr>
            <p:ph type="subTitle" idx="1"/>
          </p:nvPr>
        </p:nvSpPr>
        <p:spPr>
          <a:xfrm>
            <a:off x="1630753" y="2756079"/>
            <a:ext cx="8894438" cy="3451538"/>
          </a:xfrm>
          <a:solidFill>
            <a:schemeClr val="accent4">
              <a:lumMod val="20000"/>
              <a:lumOff val="80000"/>
            </a:schemeClr>
          </a:solidFill>
          <a:ln>
            <a:solidFill>
              <a:schemeClr val="tx1"/>
            </a:solidFill>
            <a:prstDash val="dash"/>
          </a:ln>
        </p:spPr>
        <p:txBody>
          <a:bodyPr>
            <a:noAutofit/>
          </a:bodyPr>
          <a:lstStyle/>
          <a:p>
            <a:r>
              <a:rPr lang="en-US" sz="4000" dirty="0" smtClean="0"/>
              <a:t>Link to this presentation: </a:t>
            </a:r>
          </a:p>
          <a:p>
            <a:r>
              <a:rPr lang="en-US" sz="4000" dirty="0" smtClean="0">
                <a:hlinkClick r:id="rId2"/>
              </a:rPr>
              <a:t>www.KPSCobraCoders.weebly.com</a:t>
            </a:r>
            <a:endParaRPr lang="en-US" sz="4000" dirty="0" smtClean="0"/>
          </a:p>
          <a:p>
            <a:r>
              <a:rPr lang="en-US" sz="4000" dirty="0" smtClean="0"/>
              <a:t>Tuesday AM or Tuesday PM 11/27</a:t>
            </a:r>
          </a:p>
          <a:p>
            <a:r>
              <a:rPr lang="en-US" sz="4000" dirty="0" smtClean="0"/>
              <a:t>or Wednesday AM 11/28</a:t>
            </a:r>
            <a:r>
              <a:rPr lang="en-US" sz="4000" dirty="0" smtClean="0"/>
              <a:t> </a:t>
            </a:r>
            <a:endParaRPr lang="en-US" sz="4000" dirty="0" smtClean="0"/>
          </a:p>
        </p:txBody>
      </p:sp>
      <p:sp>
        <p:nvSpPr>
          <p:cNvPr id="4" name="TextBox 3"/>
          <p:cNvSpPr txBox="1"/>
          <p:nvPr/>
        </p:nvSpPr>
        <p:spPr>
          <a:xfrm>
            <a:off x="1630753" y="1080426"/>
            <a:ext cx="8894438" cy="1569660"/>
          </a:xfrm>
          <a:prstGeom prst="rect">
            <a:avLst/>
          </a:prstGeom>
          <a:solidFill>
            <a:schemeClr val="accent5">
              <a:lumMod val="20000"/>
              <a:lumOff val="80000"/>
            </a:schemeClr>
          </a:solidFill>
          <a:ln>
            <a:solidFill>
              <a:schemeClr val="tx1"/>
            </a:solidFill>
            <a:prstDash val="dash"/>
          </a:ln>
        </p:spPr>
        <p:txBody>
          <a:bodyPr wrap="square" rtlCol="0">
            <a:spAutoFit/>
          </a:bodyPr>
          <a:lstStyle/>
          <a:p>
            <a:pPr algn="ctr"/>
            <a:r>
              <a:rPr lang="en-US" sz="4800" dirty="0" smtClean="0">
                <a:latin typeface="Aharoni" panose="02010803020104030203" pitchFamily="2" charset="-79"/>
                <a:cs typeface="Aharoni" panose="02010803020104030203" pitchFamily="2" charset="-79"/>
              </a:rPr>
              <a:t>Learning to Code with</a:t>
            </a:r>
          </a:p>
          <a:p>
            <a:pPr algn="ctr"/>
            <a:r>
              <a:rPr lang="en-US" sz="4800" dirty="0" smtClean="0">
                <a:latin typeface="Aharoni" panose="02010803020104030203" pitchFamily="2" charset="-79"/>
                <a:cs typeface="Aharoni" panose="02010803020104030203" pitchFamily="2" charset="-79"/>
              </a:rPr>
              <a:t>Scratch: Before the Workshop</a:t>
            </a:r>
            <a:endParaRPr lang="en-US"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83454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4247" y="1305991"/>
            <a:ext cx="10393252" cy="4901625"/>
          </a:xfrm>
          <a:prstGeom prst="rect">
            <a:avLst/>
          </a:prstGeom>
          <a:ln w="57150">
            <a:solidFill>
              <a:schemeClr val="tx1"/>
            </a:solidFill>
            <a:prstDash val="sysDash"/>
          </a:ln>
        </p:spPr>
      </p:pic>
      <p:sp>
        <p:nvSpPr>
          <p:cNvPr id="3" name="TextBox 2"/>
          <p:cNvSpPr txBox="1"/>
          <p:nvPr/>
        </p:nvSpPr>
        <p:spPr>
          <a:xfrm>
            <a:off x="1068946" y="721217"/>
            <a:ext cx="6220496" cy="584775"/>
          </a:xfrm>
          <a:prstGeom prst="rect">
            <a:avLst/>
          </a:prstGeom>
          <a:noFill/>
        </p:spPr>
        <p:txBody>
          <a:bodyPr wrap="square" rtlCol="0">
            <a:spAutoFit/>
          </a:bodyPr>
          <a:lstStyle/>
          <a:p>
            <a:r>
              <a:rPr lang="en-US" sz="3200" dirty="0" smtClean="0"/>
              <a:t>… or make a project </a:t>
            </a:r>
            <a:endParaRPr lang="en-US" sz="3200" dirty="0"/>
          </a:p>
        </p:txBody>
      </p:sp>
    </p:spTree>
    <p:extLst>
      <p:ext uri="{BB962C8B-B14F-4D97-AF65-F5344CB8AC3E}">
        <p14:creationId xmlns:p14="http://schemas.microsoft.com/office/powerpoint/2010/main" val="24397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6" y="476518"/>
            <a:ext cx="11153105"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Here are the steps to make a Teacher Account… Click on About … Info for Educators …</a:t>
            </a:r>
          </a:p>
        </p:txBody>
      </p:sp>
      <p:pic>
        <p:nvPicPr>
          <p:cNvPr id="3" name="Picture 2"/>
          <p:cNvPicPr>
            <a:picLocks noChangeAspect="1"/>
          </p:cNvPicPr>
          <p:nvPr/>
        </p:nvPicPr>
        <p:blipFill>
          <a:blip r:embed="rId2"/>
          <a:stretch>
            <a:fillRect/>
          </a:stretch>
        </p:blipFill>
        <p:spPr>
          <a:xfrm>
            <a:off x="759855" y="1198470"/>
            <a:ext cx="7282449" cy="2587920"/>
          </a:xfrm>
          <a:prstGeom prst="rect">
            <a:avLst/>
          </a:prstGeom>
        </p:spPr>
      </p:pic>
      <p:pic>
        <p:nvPicPr>
          <p:cNvPr id="4" name="Picture 3"/>
          <p:cNvPicPr>
            <a:picLocks noChangeAspect="1"/>
          </p:cNvPicPr>
          <p:nvPr/>
        </p:nvPicPr>
        <p:blipFill>
          <a:blip r:embed="rId3"/>
          <a:stretch>
            <a:fillRect/>
          </a:stretch>
        </p:blipFill>
        <p:spPr>
          <a:xfrm>
            <a:off x="7672508" y="2498502"/>
            <a:ext cx="3866963" cy="3647338"/>
          </a:xfrm>
          <a:prstGeom prst="rect">
            <a:avLst/>
          </a:prstGeom>
        </p:spPr>
      </p:pic>
      <p:sp>
        <p:nvSpPr>
          <p:cNvPr id="5" name="TextBox 4"/>
          <p:cNvSpPr txBox="1"/>
          <p:nvPr/>
        </p:nvSpPr>
        <p:spPr>
          <a:xfrm>
            <a:off x="1258634" y="4984124"/>
            <a:ext cx="62848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https://scratch.mit.edu/about</a:t>
            </a:r>
          </a:p>
        </p:txBody>
      </p:sp>
    </p:spTree>
    <p:extLst>
      <p:ext uri="{BB962C8B-B14F-4D97-AF65-F5344CB8AC3E}">
        <p14:creationId xmlns:p14="http://schemas.microsoft.com/office/powerpoint/2010/main" val="359010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342" y="850006"/>
            <a:ext cx="5061396"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hlinkClick r:id="rId2"/>
              </a:rPr>
              <a:t>https://scratch.mit.edu/educators</a:t>
            </a:r>
            <a:r>
              <a:rPr lang="en-US" sz="2800" dirty="0" smtClean="0">
                <a:latin typeface="Times New Roman" panose="02020603050405020304" pitchFamily="18" charset="0"/>
                <a:cs typeface="Times New Roman" panose="02020603050405020304" pitchFamily="18" charset="0"/>
                <a:hlinkClick r:id="rId2"/>
              </a:rPr>
              <a:t>/</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Scroll down for FAQ and click Request Account</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542468" y="511169"/>
            <a:ext cx="4550936" cy="2144694"/>
          </a:xfrm>
          <a:prstGeom prst="rect">
            <a:avLst/>
          </a:prstGeom>
        </p:spPr>
      </p:pic>
      <p:pic>
        <p:nvPicPr>
          <p:cNvPr id="4" name="Picture 3"/>
          <p:cNvPicPr>
            <a:picLocks noChangeAspect="1"/>
          </p:cNvPicPr>
          <p:nvPr/>
        </p:nvPicPr>
        <p:blipFill>
          <a:blip r:embed="rId4"/>
          <a:stretch>
            <a:fillRect/>
          </a:stretch>
        </p:blipFill>
        <p:spPr>
          <a:xfrm>
            <a:off x="914401" y="2554640"/>
            <a:ext cx="8665336" cy="3915382"/>
          </a:xfrm>
          <a:prstGeom prst="rect">
            <a:avLst/>
          </a:prstGeom>
        </p:spPr>
      </p:pic>
    </p:spTree>
    <p:extLst>
      <p:ext uri="{BB962C8B-B14F-4D97-AF65-F5344CB8AC3E}">
        <p14:creationId xmlns:p14="http://schemas.microsoft.com/office/powerpoint/2010/main" val="349738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4552" y="643944"/>
            <a:ext cx="982658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https://scratch.mit.edu/educators/register</a:t>
            </a:r>
          </a:p>
        </p:txBody>
      </p:sp>
      <p:sp>
        <p:nvSpPr>
          <p:cNvPr id="4" name="TextBox 3"/>
          <p:cNvSpPr txBox="1"/>
          <p:nvPr/>
        </p:nvSpPr>
        <p:spPr>
          <a:xfrm>
            <a:off x="5396248" y="1378039"/>
            <a:ext cx="5962918" cy="4832092"/>
          </a:xfrm>
          <a:prstGeom prst="rect">
            <a:avLst/>
          </a:prstGeom>
          <a:solidFill>
            <a:schemeClr val="accent4">
              <a:lumMod val="20000"/>
              <a:lumOff val="80000"/>
            </a:schemeClr>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There are 8 screens of information to complete …</a:t>
            </a:r>
          </a:p>
          <a:p>
            <a:r>
              <a:rPr lang="en-US" sz="2800" dirty="0" smtClean="0">
                <a:latin typeface="Times New Roman" panose="02020603050405020304" pitchFamily="18" charset="0"/>
                <a:cs typeface="Times New Roman" panose="02020603050405020304" pitchFamily="18" charset="0"/>
              </a:rPr>
              <a:t>HINT: pick as simple a name and password as you can because you will be typing it often, especially if you make student accounts.  Later, when you have your account, log into each student account BEFORE giving them out. This may seem like extra work but it saves confusion when they are used for the first time.     </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3884" y="1289010"/>
            <a:ext cx="4752975" cy="5010150"/>
          </a:xfrm>
          <a:prstGeom prst="rect">
            <a:avLst/>
          </a:prstGeom>
        </p:spPr>
      </p:pic>
    </p:spTree>
    <p:extLst>
      <p:ext uri="{BB962C8B-B14F-4D97-AF65-F5344CB8AC3E}">
        <p14:creationId xmlns:p14="http://schemas.microsoft.com/office/powerpoint/2010/main" val="100122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091" y="1058455"/>
            <a:ext cx="11110175" cy="5016964"/>
          </a:xfrm>
          <a:prstGeom prst="rect">
            <a:avLst/>
          </a:prstGeom>
          <a:ln w="38100">
            <a:solidFill>
              <a:schemeClr val="tx1"/>
            </a:solidFill>
            <a:prstDash val="solid"/>
          </a:ln>
        </p:spPr>
      </p:pic>
      <p:sp>
        <p:nvSpPr>
          <p:cNvPr id="3" name="TextBox 2"/>
          <p:cNvSpPr txBox="1"/>
          <p:nvPr/>
        </p:nvSpPr>
        <p:spPr>
          <a:xfrm>
            <a:off x="682580" y="412124"/>
            <a:ext cx="9749307" cy="646331"/>
          </a:xfrm>
          <a:prstGeom prst="rect">
            <a:avLst/>
          </a:prstGeom>
          <a:noFill/>
        </p:spPr>
        <p:txBody>
          <a:bodyPr wrap="square" rtlCol="0">
            <a:spAutoFit/>
          </a:bodyPr>
          <a:lstStyle/>
          <a:p>
            <a:pPr algn="ctr"/>
            <a:r>
              <a:rPr lang="en-US" sz="3600" dirty="0" smtClean="0"/>
              <a:t>Ready, Set, Go! See you on </a:t>
            </a:r>
            <a:r>
              <a:rPr lang="en-US" sz="3600" dirty="0" smtClean="0"/>
              <a:t>Tuesday or Wednesday!</a:t>
            </a:r>
            <a:endParaRPr lang="en-US" sz="3600" dirty="0"/>
          </a:p>
        </p:txBody>
      </p:sp>
    </p:spTree>
    <p:extLst>
      <p:ext uri="{BB962C8B-B14F-4D97-AF65-F5344CB8AC3E}">
        <p14:creationId xmlns:p14="http://schemas.microsoft.com/office/powerpoint/2010/main" val="206712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32" y="618186"/>
            <a:ext cx="10766737" cy="5539978"/>
          </a:xfrm>
          <a:prstGeom prst="rect">
            <a:avLst/>
          </a:prstGeom>
          <a:solidFill>
            <a:schemeClr val="accent3">
              <a:lumMod val="40000"/>
              <a:lumOff val="60000"/>
            </a:schemeClr>
          </a:solidFill>
          <a:ln>
            <a:solidFill>
              <a:schemeClr val="tx1"/>
            </a:solidFill>
            <a:prstDash val="solid"/>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purpose of this slide show is:</a:t>
            </a:r>
          </a:p>
          <a:p>
            <a:r>
              <a:rPr lang="en-US" sz="2400" dirty="0" smtClean="0">
                <a:latin typeface="Times New Roman" panose="02020603050405020304" pitchFamily="18" charset="0"/>
                <a:cs typeface="Times New Roman" panose="02020603050405020304" pitchFamily="18" charset="0"/>
              </a:rPr>
              <a:t>● To show you how to apply for an individual SCRATCH account</a:t>
            </a:r>
          </a:p>
          <a:p>
            <a:r>
              <a:rPr lang="en-US" sz="2400" dirty="0" smtClean="0">
                <a:latin typeface="Times New Roman" panose="02020603050405020304" pitchFamily="18" charset="0"/>
                <a:cs typeface="Times New Roman" panose="02020603050405020304" pitchFamily="18" charset="0"/>
              </a:rPr>
              <a:t>and </a:t>
            </a:r>
          </a:p>
          <a:p>
            <a:r>
              <a:rPr lang="en-US" sz="2400" dirty="0" smtClean="0">
                <a:latin typeface="Times New Roman" panose="02020603050405020304" pitchFamily="18" charset="0"/>
                <a:cs typeface="Times New Roman" panose="02020603050405020304" pitchFamily="18" charset="0"/>
              </a:rPr>
              <a:t>●  To show you how to apply for a teacher SCRATCH account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If you have an account set up before the workshop you can play around ahead of time.  If you have questions about any pre-workshop coding you do, save it, and we can talk about it during the workshop. </a:t>
            </a:r>
          </a:p>
          <a:p>
            <a:r>
              <a:rPr lang="en-US" sz="2400" dirty="0" smtClean="0">
                <a:latin typeface="Times New Roman" panose="02020603050405020304" pitchFamily="18" charset="0"/>
                <a:cs typeface="Times New Roman" panose="02020603050405020304" pitchFamily="18" charset="0"/>
              </a:rPr>
              <a:t>If you do NOT have an account set up before the workshop, an individual account can be created instantly when you get here and you can save your workshop coding immediately.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teacher account is NOT created instantly.  Responses can take up to 24 hours.  There are “vetting” procedures in place so be sure to use your </a:t>
            </a:r>
            <a:r>
              <a:rPr lang="en-US" sz="2400" dirty="0" err="1" smtClean="0">
                <a:latin typeface="Times New Roman" panose="02020603050405020304" pitchFamily="18" charset="0"/>
                <a:cs typeface="Times New Roman" panose="02020603050405020304" pitchFamily="18" charset="0"/>
              </a:rPr>
              <a:t>PublicBoard</a:t>
            </a:r>
            <a:r>
              <a:rPr lang="en-US" sz="2400" dirty="0" smtClean="0">
                <a:latin typeface="Times New Roman" panose="02020603050405020304" pitchFamily="18" charset="0"/>
                <a:cs typeface="Times New Roman" panose="02020603050405020304" pitchFamily="18" charset="0"/>
              </a:rPr>
              <a:t> email address.  </a:t>
            </a:r>
          </a:p>
          <a:p>
            <a:endParaRPr lang="en-US" dirty="0"/>
          </a:p>
        </p:txBody>
      </p:sp>
    </p:spTree>
    <p:extLst>
      <p:ext uri="{BB962C8B-B14F-4D97-AF65-F5344CB8AC3E}">
        <p14:creationId xmlns:p14="http://schemas.microsoft.com/office/powerpoint/2010/main" val="303174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823" y="553793"/>
            <a:ext cx="10663707" cy="4708981"/>
          </a:xfrm>
          <a:prstGeom prst="rect">
            <a:avLst/>
          </a:prstGeom>
          <a:solidFill>
            <a:schemeClr val="accent1">
              <a:lumMod val="20000"/>
              <a:lumOff val="80000"/>
            </a:schemeClr>
          </a:solidFill>
          <a:ln>
            <a:solidFill>
              <a:schemeClr val="tx1"/>
            </a:solidFill>
            <a:prstDash val="solid"/>
          </a:ln>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Question:</a:t>
            </a:r>
          </a:p>
          <a:p>
            <a:r>
              <a:rPr lang="en-US" sz="2400" dirty="0" smtClean="0">
                <a:latin typeface="Times New Roman" panose="02020603050405020304" pitchFamily="18" charset="0"/>
                <a:cs typeface="Times New Roman" panose="02020603050405020304" pitchFamily="18" charset="0"/>
              </a:rPr>
              <a:t>Should I make an individual account or a teacher’s account?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 suggest you create both.  With your individual account you can try out your own coding and, if you don’t “SHARE” it with the rest of the Scratch community, no one will see it.  You have that option.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Teacher’s account will give you the ability to make an account for each of your students and with a teacher’s account you can monitor their activity.  If you intend to share your coding with your students, you simply log in to your teacher’s account and code there for all your students to see.</a:t>
            </a:r>
          </a:p>
          <a:p>
            <a:endParaRPr lang="en-US" dirty="0"/>
          </a:p>
          <a:p>
            <a:endParaRPr lang="en-US" dirty="0"/>
          </a:p>
        </p:txBody>
      </p:sp>
    </p:spTree>
    <p:extLst>
      <p:ext uri="{BB962C8B-B14F-4D97-AF65-F5344CB8AC3E}">
        <p14:creationId xmlns:p14="http://schemas.microsoft.com/office/powerpoint/2010/main" val="248248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4881"/>
          </a:xfrm>
          <a:solidFill>
            <a:schemeClr val="accent4">
              <a:lumMod val="20000"/>
              <a:lumOff val="80000"/>
            </a:schemeClr>
          </a:solidFill>
        </p:spPr>
        <p:txBody>
          <a:bodyPr>
            <a:normAutofit fontScale="90000"/>
          </a:bodyPr>
          <a:lstStyle/>
          <a:p>
            <a:r>
              <a:rPr lang="en-US" dirty="0" smtClean="0"/>
              <a:t>The goals of this workshop are:</a:t>
            </a:r>
            <a:endParaRPr lang="en-US" dirty="0"/>
          </a:p>
        </p:txBody>
      </p:sp>
      <p:sp>
        <p:nvSpPr>
          <p:cNvPr id="3" name="Content Placeholder 2"/>
          <p:cNvSpPr>
            <a:spLocks noGrp="1"/>
          </p:cNvSpPr>
          <p:nvPr>
            <p:ph idx="1"/>
          </p:nvPr>
        </p:nvSpPr>
        <p:spPr>
          <a:xfrm>
            <a:off x="838200" y="850006"/>
            <a:ext cx="10515600" cy="5326957"/>
          </a:xfrm>
          <a:solidFill>
            <a:schemeClr val="accent5">
              <a:lumMod val="20000"/>
              <a:lumOff val="80000"/>
            </a:schemeClr>
          </a:solidFill>
        </p:spPr>
        <p:txBody>
          <a:bodyPr/>
          <a:lstStyle/>
          <a:p>
            <a:r>
              <a:rPr lang="en-US" sz="3200" dirty="0" smtClean="0"/>
              <a:t>To provide a practical and informative session for educators to begin to feel comfortable using Scratch coding with their students </a:t>
            </a:r>
          </a:p>
          <a:p>
            <a:r>
              <a:rPr lang="en-US" sz="3200" dirty="0" smtClean="0"/>
              <a:t>To showcase a series of activities teachers can use over a period of time and systematically to develop their students’ coding ability</a:t>
            </a:r>
          </a:p>
          <a:p>
            <a:r>
              <a:rPr lang="en-US" sz="3200" dirty="0" smtClean="0"/>
              <a:t>To introduce the various components of the Scratch developed by the Lifelong Kindergarten Group of </a:t>
            </a:r>
            <a:r>
              <a:rPr lang="en-US" sz="3200" dirty="0" smtClean="0"/>
              <a:t>MIT</a:t>
            </a:r>
          </a:p>
          <a:p>
            <a:r>
              <a:rPr lang="en-US" sz="3200" dirty="0" smtClean="0"/>
              <a:t>To show some of the changes for Scratch 3.0 that will launch January 2</a:t>
            </a:r>
            <a:r>
              <a:rPr lang="en-US" sz="3200" baseline="30000" dirty="0" smtClean="0"/>
              <a:t>nd</a:t>
            </a:r>
            <a:r>
              <a:rPr lang="en-US" sz="3200" dirty="0" smtClean="0"/>
              <a:t> 2019 (don’t work 2.0 will still work!)</a:t>
            </a:r>
            <a:endParaRPr lang="en-US" dirty="0" smtClean="0"/>
          </a:p>
          <a:p>
            <a:endParaRPr lang="en-US" dirty="0"/>
          </a:p>
        </p:txBody>
      </p:sp>
    </p:spTree>
    <p:extLst>
      <p:ext uri="{BB962C8B-B14F-4D97-AF65-F5344CB8AC3E}">
        <p14:creationId xmlns:p14="http://schemas.microsoft.com/office/powerpoint/2010/main" val="412648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65962"/>
          </a:xfrm>
        </p:spPr>
        <p:txBody>
          <a:bodyPr/>
          <a:lstStyle/>
          <a:p>
            <a:r>
              <a:rPr lang="en-US" dirty="0" smtClean="0"/>
              <a:t>Scratch: </a:t>
            </a:r>
            <a:r>
              <a:rPr lang="en-US" cap="none" dirty="0" smtClean="0">
                <a:latin typeface="+mn-lt"/>
              </a:rPr>
              <a:t>https://scratch.mit.edu</a:t>
            </a:r>
            <a:endParaRPr lang="en-US" dirty="0">
              <a:latin typeface="+mn-lt"/>
            </a:endParaRPr>
          </a:p>
        </p:txBody>
      </p:sp>
      <p:pic>
        <p:nvPicPr>
          <p:cNvPr id="4" name="Picture 3" descr="C:\Users\12691\Downloads\clipart-claw-scratch-itch-clipart-paw-scratch-clipart-cat-scratch-N794rS-clipar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60665" y="180305"/>
            <a:ext cx="2838428" cy="2588653"/>
          </a:xfrm>
          <a:prstGeom prst="rect">
            <a:avLst/>
          </a:prstGeom>
          <a:noFill/>
          <a:ln>
            <a:noFill/>
          </a:ln>
        </p:spPr>
      </p:pic>
      <p:sp>
        <p:nvSpPr>
          <p:cNvPr id="3" name="TextBox 2"/>
          <p:cNvSpPr txBox="1"/>
          <p:nvPr/>
        </p:nvSpPr>
        <p:spPr>
          <a:xfrm>
            <a:off x="838200" y="2653049"/>
            <a:ext cx="9387625" cy="1354217"/>
          </a:xfrm>
          <a:prstGeom prst="rect">
            <a:avLst/>
          </a:prstGeom>
          <a:noFill/>
        </p:spPr>
        <p:txBody>
          <a:bodyPr wrap="square" rtlCol="0">
            <a:spAutoFit/>
          </a:bodyPr>
          <a:lstStyle/>
          <a:p>
            <a:r>
              <a:rPr lang="en-US" sz="3200" dirty="0" smtClean="0"/>
              <a:t>By </a:t>
            </a:r>
            <a:r>
              <a:rPr lang="en-US" sz="3200" dirty="0" smtClean="0"/>
              <a:t>the day of your workshop </a:t>
            </a:r>
            <a:r>
              <a:rPr lang="en-US" sz="3200" dirty="0" smtClean="0"/>
              <a:t>please go to this site and join </a:t>
            </a:r>
            <a:r>
              <a:rPr lang="en-US" sz="3200" dirty="0" smtClean="0"/>
              <a:t>Scratch by following the next several slides. </a:t>
            </a:r>
            <a:endParaRPr lang="en-US" sz="3200" dirty="0" smtClean="0"/>
          </a:p>
          <a:p>
            <a:endParaRPr lang="en-US" dirty="0"/>
          </a:p>
        </p:txBody>
      </p:sp>
      <p:pic>
        <p:nvPicPr>
          <p:cNvPr id="5" name="Picture 4"/>
          <p:cNvPicPr>
            <a:picLocks noChangeAspect="1"/>
          </p:cNvPicPr>
          <p:nvPr/>
        </p:nvPicPr>
        <p:blipFill>
          <a:blip r:embed="rId3"/>
          <a:stretch>
            <a:fillRect/>
          </a:stretch>
        </p:blipFill>
        <p:spPr>
          <a:xfrm>
            <a:off x="1791773" y="3694807"/>
            <a:ext cx="8343900" cy="2724150"/>
          </a:xfrm>
          <a:prstGeom prst="rect">
            <a:avLst/>
          </a:prstGeom>
        </p:spPr>
      </p:pic>
    </p:spTree>
    <p:extLst>
      <p:ext uri="{BB962C8B-B14F-4D97-AF65-F5344CB8AC3E}">
        <p14:creationId xmlns:p14="http://schemas.microsoft.com/office/powerpoint/2010/main" val="1493689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0732" y="400385"/>
            <a:ext cx="5343525" cy="3857625"/>
          </a:xfrm>
          <a:prstGeom prst="rect">
            <a:avLst/>
          </a:prstGeom>
        </p:spPr>
      </p:pic>
      <p:pic>
        <p:nvPicPr>
          <p:cNvPr id="4" name="Picture 3"/>
          <p:cNvPicPr>
            <a:picLocks noChangeAspect="1"/>
          </p:cNvPicPr>
          <p:nvPr/>
        </p:nvPicPr>
        <p:blipFill>
          <a:blip r:embed="rId3"/>
          <a:stretch>
            <a:fillRect/>
          </a:stretch>
        </p:blipFill>
        <p:spPr>
          <a:xfrm>
            <a:off x="6244175" y="2464526"/>
            <a:ext cx="4897761" cy="3586968"/>
          </a:xfrm>
          <a:prstGeom prst="rect">
            <a:avLst/>
          </a:prstGeom>
        </p:spPr>
      </p:pic>
      <p:sp>
        <p:nvSpPr>
          <p:cNvPr id="5" name="TextBox 4"/>
          <p:cNvSpPr txBox="1"/>
          <p:nvPr/>
        </p:nvSpPr>
        <p:spPr>
          <a:xfrm>
            <a:off x="6244175" y="695459"/>
            <a:ext cx="3788467" cy="1569660"/>
          </a:xfrm>
          <a:prstGeom prst="rect">
            <a:avLst/>
          </a:prstGeom>
          <a:noFill/>
        </p:spPr>
        <p:txBody>
          <a:bodyPr wrap="square" rtlCol="0">
            <a:spAutoFit/>
          </a:bodyPr>
          <a:lstStyle/>
          <a:p>
            <a:r>
              <a:rPr lang="en-US" sz="3200" dirty="0" smtClean="0"/>
              <a:t>Here are the first two screens to create your account</a:t>
            </a:r>
            <a:endParaRPr lang="en-US" sz="3200" dirty="0"/>
          </a:p>
        </p:txBody>
      </p:sp>
    </p:spTree>
    <p:extLst>
      <p:ext uri="{BB962C8B-B14F-4D97-AF65-F5344CB8AC3E}">
        <p14:creationId xmlns:p14="http://schemas.microsoft.com/office/powerpoint/2010/main" val="303159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7228" y="299098"/>
            <a:ext cx="5324475" cy="3838575"/>
          </a:xfrm>
          <a:prstGeom prst="rect">
            <a:avLst/>
          </a:prstGeom>
        </p:spPr>
      </p:pic>
      <p:pic>
        <p:nvPicPr>
          <p:cNvPr id="4" name="Picture 3"/>
          <p:cNvPicPr>
            <a:picLocks noChangeAspect="1"/>
          </p:cNvPicPr>
          <p:nvPr/>
        </p:nvPicPr>
        <p:blipFill>
          <a:blip r:embed="rId3"/>
          <a:stretch>
            <a:fillRect/>
          </a:stretch>
        </p:blipFill>
        <p:spPr>
          <a:xfrm>
            <a:off x="5879340" y="2359717"/>
            <a:ext cx="5850976" cy="4195629"/>
          </a:xfrm>
          <a:prstGeom prst="rect">
            <a:avLst/>
          </a:prstGeom>
        </p:spPr>
      </p:pic>
      <p:sp>
        <p:nvSpPr>
          <p:cNvPr id="5" name="TextBox 4"/>
          <p:cNvSpPr txBox="1"/>
          <p:nvPr/>
        </p:nvSpPr>
        <p:spPr>
          <a:xfrm>
            <a:off x="6194738" y="528034"/>
            <a:ext cx="4958366" cy="1569660"/>
          </a:xfrm>
          <a:prstGeom prst="rect">
            <a:avLst/>
          </a:prstGeom>
          <a:noFill/>
        </p:spPr>
        <p:txBody>
          <a:bodyPr wrap="square" rtlCol="0">
            <a:spAutoFit/>
          </a:bodyPr>
          <a:lstStyle/>
          <a:p>
            <a:r>
              <a:rPr lang="en-US" sz="3200" dirty="0" smtClean="0"/>
              <a:t>Here are the 3</a:t>
            </a:r>
            <a:r>
              <a:rPr lang="en-US" sz="3200" baseline="30000" dirty="0" smtClean="0"/>
              <a:t>rd</a:t>
            </a:r>
            <a:r>
              <a:rPr lang="en-US" sz="3200" dirty="0" smtClean="0"/>
              <a:t> and 4</a:t>
            </a:r>
            <a:r>
              <a:rPr lang="en-US" sz="3200" baseline="30000" dirty="0" smtClean="0"/>
              <a:t>th</a:t>
            </a:r>
            <a:r>
              <a:rPr lang="en-US" sz="3200" dirty="0" smtClean="0"/>
              <a:t> screens to complete your new account</a:t>
            </a:r>
            <a:endParaRPr lang="en-US" sz="3200" dirty="0"/>
          </a:p>
        </p:txBody>
      </p:sp>
    </p:spTree>
    <p:extLst>
      <p:ext uri="{BB962C8B-B14F-4D97-AF65-F5344CB8AC3E}">
        <p14:creationId xmlns:p14="http://schemas.microsoft.com/office/powerpoint/2010/main" val="35404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3944" y="1278202"/>
            <a:ext cx="5048003" cy="5161790"/>
          </a:xfrm>
          <a:prstGeom prst="rect">
            <a:avLst/>
          </a:prstGeom>
        </p:spPr>
      </p:pic>
      <p:pic>
        <p:nvPicPr>
          <p:cNvPr id="5" name="Picture 4"/>
          <p:cNvPicPr>
            <a:picLocks noChangeAspect="1"/>
          </p:cNvPicPr>
          <p:nvPr/>
        </p:nvPicPr>
        <p:blipFill>
          <a:blip r:embed="rId3"/>
          <a:stretch>
            <a:fillRect/>
          </a:stretch>
        </p:blipFill>
        <p:spPr>
          <a:xfrm>
            <a:off x="6632620" y="1209285"/>
            <a:ext cx="4662152" cy="5230707"/>
          </a:xfrm>
          <a:prstGeom prst="rect">
            <a:avLst/>
          </a:prstGeom>
        </p:spPr>
      </p:pic>
      <p:sp>
        <p:nvSpPr>
          <p:cNvPr id="6" name="TextBox 5"/>
          <p:cNvSpPr txBox="1"/>
          <p:nvPr/>
        </p:nvSpPr>
        <p:spPr>
          <a:xfrm>
            <a:off x="502276" y="437882"/>
            <a:ext cx="10792496" cy="830997"/>
          </a:xfrm>
          <a:prstGeom prst="rect">
            <a:avLst/>
          </a:prstGeom>
          <a:noFill/>
        </p:spPr>
        <p:txBody>
          <a:bodyPr wrap="square" rtlCol="0">
            <a:spAutoFit/>
          </a:bodyPr>
          <a:lstStyle/>
          <a:p>
            <a:pPr algn="ctr"/>
            <a:r>
              <a:rPr lang="en-US" sz="2400" dirty="0" smtClean="0"/>
              <a:t>You will get an email to confirm your email for the account and </a:t>
            </a:r>
          </a:p>
          <a:p>
            <a:pPr algn="ctr"/>
            <a:r>
              <a:rPr lang="en-US" sz="2400" dirty="0" smtClean="0"/>
              <a:t>then an email of Welcome</a:t>
            </a:r>
            <a:endParaRPr lang="en-US" sz="2400" dirty="0"/>
          </a:p>
        </p:txBody>
      </p:sp>
    </p:spTree>
    <p:extLst>
      <p:ext uri="{BB962C8B-B14F-4D97-AF65-F5344CB8AC3E}">
        <p14:creationId xmlns:p14="http://schemas.microsoft.com/office/powerpoint/2010/main" val="1386351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9029" y="3193022"/>
            <a:ext cx="7007382" cy="3442079"/>
          </a:xfrm>
          <a:prstGeom prst="rect">
            <a:avLst/>
          </a:prstGeom>
          <a:ln w="38100">
            <a:solidFill>
              <a:schemeClr val="tx1"/>
            </a:solidFill>
            <a:prstDash val="sysDash"/>
          </a:ln>
        </p:spPr>
      </p:pic>
      <p:pic>
        <p:nvPicPr>
          <p:cNvPr id="3" name="Picture 2"/>
          <p:cNvPicPr>
            <a:picLocks noChangeAspect="1"/>
          </p:cNvPicPr>
          <p:nvPr/>
        </p:nvPicPr>
        <p:blipFill>
          <a:blip r:embed="rId3"/>
          <a:stretch>
            <a:fillRect/>
          </a:stretch>
        </p:blipFill>
        <p:spPr>
          <a:xfrm>
            <a:off x="450760" y="304667"/>
            <a:ext cx="7502882" cy="2755100"/>
          </a:xfrm>
          <a:prstGeom prst="rect">
            <a:avLst/>
          </a:prstGeom>
          <a:ln w="38100">
            <a:solidFill>
              <a:schemeClr val="tx1"/>
            </a:solidFill>
            <a:prstDash val="solid"/>
          </a:ln>
        </p:spPr>
      </p:pic>
      <p:sp>
        <p:nvSpPr>
          <p:cNvPr id="4" name="TextBox 3"/>
          <p:cNvSpPr txBox="1"/>
          <p:nvPr/>
        </p:nvSpPr>
        <p:spPr>
          <a:xfrm>
            <a:off x="8293994" y="489397"/>
            <a:ext cx="3245476" cy="3970318"/>
          </a:xfrm>
          <a:prstGeom prst="rect">
            <a:avLst/>
          </a:prstGeom>
          <a:noFill/>
        </p:spPr>
        <p:txBody>
          <a:bodyPr wrap="square" rtlCol="0">
            <a:spAutoFit/>
          </a:bodyPr>
          <a:lstStyle/>
          <a:p>
            <a:r>
              <a:rPr lang="en-US" sz="2800" dirty="0" smtClean="0"/>
              <a:t>Notice your account name now appears in the upper RH corner.  You </a:t>
            </a:r>
            <a:r>
              <a:rPr lang="en-US" sz="2800" dirty="0" smtClean="0"/>
              <a:t>will have a message that looks like this giving you the </a:t>
            </a:r>
            <a:r>
              <a:rPr lang="en-US" sz="2800" dirty="0" smtClean="0"/>
              <a:t>links and the choice </a:t>
            </a:r>
            <a:r>
              <a:rPr lang="en-US" sz="2800" dirty="0" smtClean="0"/>
              <a:t>to </a:t>
            </a:r>
            <a:r>
              <a:rPr lang="en-US" sz="2800" dirty="0" smtClean="0"/>
              <a:t>go </a:t>
            </a:r>
            <a:r>
              <a:rPr lang="en-US" sz="2800" dirty="0" smtClean="0"/>
              <a:t>Explore …</a:t>
            </a:r>
            <a:endParaRPr lang="en-US" sz="2800" dirty="0"/>
          </a:p>
        </p:txBody>
      </p:sp>
      <p:sp>
        <p:nvSpPr>
          <p:cNvPr id="5" name="Down Arrow 4"/>
          <p:cNvSpPr/>
          <p:nvPr/>
        </p:nvSpPr>
        <p:spPr>
          <a:xfrm>
            <a:off x="10702344" y="4480910"/>
            <a:ext cx="450761" cy="170001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698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10430</TotalTime>
  <Words>602</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Aharoni</vt:lpstr>
      <vt:lpstr>Arial</vt:lpstr>
      <vt:lpstr>Calibri</vt:lpstr>
      <vt:lpstr>Calibri Light</vt:lpstr>
      <vt:lpstr>Times New Roman</vt:lpstr>
      <vt:lpstr>Office Theme</vt:lpstr>
      <vt:lpstr>Students can learn Scratch without you  getting in their way</vt:lpstr>
      <vt:lpstr>PowerPoint Presentation</vt:lpstr>
      <vt:lpstr>PowerPoint Presentation</vt:lpstr>
      <vt:lpstr>The goals of this workshop are:</vt:lpstr>
      <vt:lpstr>Scratch: https://scratch.mit.edu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GECDSB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can learn Scratch without you  getting in their way</dc:title>
  <dc:creator>Administrator</dc:creator>
  <cp:lastModifiedBy>Elizabeth Pearsall</cp:lastModifiedBy>
  <cp:revision>110</cp:revision>
  <dcterms:created xsi:type="dcterms:W3CDTF">2017-04-15T17:44:14Z</dcterms:created>
  <dcterms:modified xsi:type="dcterms:W3CDTF">2018-11-20T23:33:12Z</dcterms:modified>
</cp:coreProperties>
</file>