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397" r:id="rId3"/>
    <p:sldId id="384" r:id="rId4"/>
    <p:sldId id="321" r:id="rId5"/>
    <p:sldId id="257" r:id="rId6"/>
    <p:sldId id="420" r:id="rId7"/>
    <p:sldId id="343" r:id="rId8"/>
    <p:sldId id="415" r:id="rId9"/>
    <p:sldId id="416" r:id="rId10"/>
    <p:sldId id="417" r:id="rId11"/>
    <p:sldId id="419" r:id="rId12"/>
    <p:sldId id="418" r:id="rId13"/>
    <p:sldId id="414" r:id="rId14"/>
    <p:sldId id="385" r:id="rId15"/>
    <p:sldId id="386" r:id="rId16"/>
    <p:sldId id="389" r:id="rId17"/>
    <p:sldId id="391" r:id="rId18"/>
    <p:sldId id="392" r:id="rId19"/>
    <p:sldId id="390" r:id="rId20"/>
    <p:sldId id="387" r:id="rId21"/>
    <p:sldId id="393" r:id="rId22"/>
    <p:sldId id="388" r:id="rId23"/>
    <p:sldId id="373" r:id="rId24"/>
    <p:sldId id="375" r:id="rId25"/>
    <p:sldId id="377" r:id="rId26"/>
    <p:sldId id="378" r:id="rId27"/>
    <p:sldId id="398" r:id="rId28"/>
    <p:sldId id="399" r:id="rId29"/>
    <p:sldId id="400" r:id="rId30"/>
    <p:sldId id="401" r:id="rId31"/>
    <p:sldId id="403" r:id="rId32"/>
    <p:sldId id="404" r:id="rId33"/>
    <p:sldId id="405" r:id="rId34"/>
    <p:sldId id="406" r:id="rId35"/>
    <p:sldId id="407" r:id="rId36"/>
    <p:sldId id="395" r:id="rId37"/>
    <p:sldId id="383" r:id="rId38"/>
    <p:sldId id="421" r:id="rId39"/>
    <p:sldId id="408" r:id="rId40"/>
    <p:sldId id="412" r:id="rId41"/>
    <p:sldId id="409" r:id="rId42"/>
    <p:sldId id="410" r:id="rId43"/>
    <p:sldId id="413" r:id="rId44"/>
    <p:sldId id="411" r:id="rId45"/>
    <p:sldId id="379"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0"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74" d="100"/>
          <a:sy n="74" d="100"/>
        </p:scale>
        <p:origin x="6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5946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04963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94228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588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8654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DFF08F-DC6B-4601-B491-B0F83F6DD2DA}" type="datetimeFigureOut">
              <a:rPr lang="en-US" smtClean="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39895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DFF08F-DC6B-4601-B491-B0F83F6DD2DA}" type="datetimeFigureOut">
              <a:rPr lang="en-US" smtClean="0"/>
              <a:t>4/25/2018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75778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DFF08F-DC6B-4601-B491-B0F83F6DD2DA}" type="datetimeFigureOut">
              <a:rPr lang="en-US" smtClean="0"/>
              <a:t>4/25/2018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6890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4/25/2018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60629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22865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3140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4/25/2018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09206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kpscobracoders.weebly.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n.scratch-wiki.info/wiki/Project_Tags"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tessellations.org/index.shtml" TargetMode="External"/><Relationship Id="rId2" Type="http://schemas.openxmlformats.org/officeDocument/2006/relationships/hyperlink" Target="https://illuminations.nctm.org/Activity.aspx?id=3509" TargetMode="Externa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jpl.nasa.gov/edu/teach/activity/explore-mars-with-scratch/"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scratch.mit.edu/projects/78027524/"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scratch.mit.edu/projects/10014866/"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ratched.gse.harvard.edu/guide/files/CreativeComputing20141015.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cratch.mit.edu/help/"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59" y="1957589"/>
            <a:ext cx="11471565" cy="2176529"/>
          </a:xfrm>
        </p:spPr>
        <p:txBody>
          <a:bodyPr>
            <a:normAutofit fontScale="90000"/>
          </a:bodyPr>
          <a:lstStyle/>
          <a:p>
            <a:r>
              <a:rPr lang="en-US" b="1" dirty="0" smtClean="0">
                <a:solidFill>
                  <a:schemeClr val="bg1"/>
                </a:solidFill>
              </a:rPr>
              <a:t>Students can learn Scratch without you </a:t>
            </a:r>
            <a:br>
              <a:rPr lang="en-US" b="1" dirty="0" smtClean="0">
                <a:solidFill>
                  <a:schemeClr val="bg1"/>
                </a:solidFill>
              </a:rPr>
            </a:br>
            <a:r>
              <a:rPr lang="en-US" b="1" dirty="0" smtClean="0">
                <a:solidFill>
                  <a:schemeClr val="bg1"/>
                </a:solidFill>
              </a:rPr>
              <a:t>getting in their way</a:t>
            </a:r>
            <a:endParaRPr lang="en-US" b="1" dirty="0">
              <a:solidFill>
                <a:schemeClr val="bg1"/>
              </a:solidFill>
            </a:endParaRPr>
          </a:p>
        </p:txBody>
      </p:sp>
      <p:sp>
        <p:nvSpPr>
          <p:cNvPr id="3" name="Subtitle 2"/>
          <p:cNvSpPr>
            <a:spLocks noGrp="1"/>
          </p:cNvSpPr>
          <p:nvPr>
            <p:ph type="subTitle" idx="1"/>
          </p:nvPr>
        </p:nvSpPr>
        <p:spPr>
          <a:xfrm>
            <a:off x="1630753" y="2756079"/>
            <a:ext cx="8894438" cy="3451538"/>
          </a:xfrm>
          <a:solidFill>
            <a:schemeClr val="accent4">
              <a:lumMod val="20000"/>
              <a:lumOff val="80000"/>
            </a:schemeClr>
          </a:solidFill>
        </p:spPr>
        <p:txBody>
          <a:bodyPr>
            <a:noAutofit/>
          </a:bodyPr>
          <a:lstStyle/>
          <a:p>
            <a:r>
              <a:rPr lang="en-US" sz="4000" dirty="0" smtClean="0"/>
              <a:t>Link to this presentation: </a:t>
            </a:r>
          </a:p>
          <a:p>
            <a:r>
              <a:rPr lang="en-US" sz="4000" dirty="0" smtClean="0">
                <a:hlinkClick r:id="rId2"/>
              </a:rPr>
              <a:t>www.KPSCobraCoders.weebly.com</a:t>
            </a:r>
            <a:endParaRPr lang="en-US" sz="4000" dirty="0" smtClean="0"/>
          </a:p>
          <a:p>
            <a:r>
              <a:rPr lang="en-US" sz="4000" dirty="0" smtClean="0"/>
              <a:t> April 27 Workshop</a:t>
            </a:r>
          </a:p>
        </p:txBody>
      </p:sp>
      <p:sp>
        <p:nvSpPr>
          <p:cNvPr id="4" name="TextBox 3"/>
          <p:cNvSpPr txBox="1"/>
          <p:nvPr/>
        </p:nvSpPr>
        <p:spPr>
          <a:xfrm>
            <a:off x="1630753" y="1080426"/>
            <a:ext cx="8894438" cy="1569660"/>
          </a:xfrm>
          <a:prstGeom prst="rect">
            <a:avLst/>
          </a:prstGeom>
          <a:solidFill>
            <a:schemeClr val="accent5">
              <a:lumMod val="20000"/>
              <a:lumOff val="80000"/>
            </a:schemeClr>
          </a:solidFill>
        </p:spPr>
        <p:txBody>
          <a:bodyPr wrap="square" rtlCol="0">
            <a:spAutoFit/>
          </a:bodyPr>
          <a:lstStyle/>
          <a:p>
            <a:pPr algn="ctr"/>
            <a:r>
              <a:rPr lang="en-US" sz="4800" dirty="0" smtClean="0">
                <a:latin typeface="Aharoni" panose="02010803020104030203" pitchFamily="2" charset="-79"/>
                <a:cs typeface="Aharoni" panose="02010803020104030203" pitchFamily="2" charset="-79"/>
              </a:rPr>
              <a:t>Scratch</a:t>
            </a:r>
          </a:p>
          <a:p>
            <a:pPr algn="ctr"/>
            <a:r>
              <a:rPr lang="en-US" sz="4800" dirty="0" smtClean="0">
                <a:latin typeface="Aharoni" panose="02010803020104030203" pitchFamily="2" charset="-79"/>
                <a:cs typeface="Aharoni" panose="02010803020104030203" pitchFamily="2" charset="-79"/>
              </a:rPr>
              <a:t>Developing Lesson Plans</a:t>
            </a:r>
            <a:endParaRPr lang="en-US" sz="4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83454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1399"/>
          </a:xfrm>
          <a:solidFill>
            <a:schemeClr val="accent4">
              <a:lumMod val="20000"/>
              <a:lumOff val="80000"/>
            </a:schemeClr>
          </a:solidFill>
        </p:spPr>
        <p:txBody>
          <a:bodyPr>
            <a:normAutofit fontScale="90000"/>
          </a:bodyPr>
          <a:lstStyle/>
          <a:p>
            <a:pPr algn="ctr"/>
            <a:r>
              <a:rPr lang="en-US" dirty="0" smtClean="0"/>
              <a:t>Where can teachers get help?</a:t>
            </a:r>
            <a:br>
              <a:rPr lang="en-US" dirty="0" smtClean="0"/>
            </a:br>
            <a:r>
              <a:rPr lang="en-US" dirty="0" smtClean="0"/>
              <a:t>Scratch</a:t>
            </a:r>
            <a:r>
              <a:rPr lang="en-US" b="1" i="1" dirty="0" smtClean="0"/>
              <a:t>Ed</a:t>
            </a:r>
            <a:r>
              <a:rPr lang="en-US" dirty="0" smtClean="0"/>
              <a:t> </a:t>
            </a:r>
            <a:endParaRPr lang="en-US" dirty="0"/>
          </a:p>
        </p:txBody>
      </p:sp>
      <p:pic>
        <p:nvPicPr>
          <p:cNvPr id="5" name="Content Placeholder 4"/>
          <p:cNvPicPr>
            <a:picLocks noGrp="1" noChangeAspect="1"/>
          </p:cNvPicPr>
          <p:nvPr>
            <p:ph idx="1"/>
          </p:nvPr>
        </p:nvPicPr>
        <p:blipFill>
          <a:blip r:embed="rId2"/>
          <a:stretch>
            <a:fillRect/>
          </a:stretch>
        </p:blipFill>
        <p:spPr>
          <a:xfrm>
            <a:off x="1128435" y="1326524"/>
            <a:ext cx="10349727" cy="5035574"/>
          </a:xfrm>
          <a:prstGeom prst="rect">
            <a:avLst/>
          </a:prstGeom>
        </p:spPr>
      </p:pic>
    </p:spTree>
    <p:extLst>
      <p:ext uri="{BB962C8B-B14F-4D97-AF65-F5344CB8AC3E}">
        <p14:creationId xmlns:p14="http://schemas.microsoft.com/office/powerpoint/2010/main" val="3095657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stretch>
            <a:fillRect/>
          </a:stretch>
        </p:blipFill>
        <p:spPr>
          <a:xfrm>
            <a:off x="214730" y="193183"/>
            <a:ext cx="11174687" cy="5566659"/>
          </a:xfrm>
          <a:prstGeom prst="rect">
            <a:avLst/>
          </a:prstGeom>
        </p:spPr>
      </p:pic>
    </p:spTree>
    <p:extLst>
      <p:ext uri="{BB962C8B-B14F-4D97-AF65-F5344CB8AC3E}">
        <p14:creationId xmlns:p14="http://schemas.microsoft.com/office/powerpoint/2010/main" val="1517784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97038"/>
          </a:xfrm>
          <a:solidFill>
            <a:schemeClr val="accent4">
              <a:lumMod val="20000"/>
              <a:lumOff val="80000"/>
            </a:schemeClr>
          </a:solidFill>
        </p:spPr>
        <p:txBody>
          <a:bodyPr>
            <a:normAutofit fontScale="90000"/>
          </a:bodyPr>
          <a:lstStyle/>
          <a:p>
            <a:r>
              <a:rPr lang="en-US" dirty="0" smtClean="0"/>
              <a:t>When I started I never looked in the Scratch Wiki because I thought it was too technical. </a:t>
            </a:r>
            <a:br>
              <a:rPr lang="en-US" dirty="0" smtClean="0"/>
            </a:br>
            <a:r>
              <a:rPr lang="en-US" dirty="0" smtClean="0"/>
              <a:t>I looked a the Main Page and didn’t see how any of the information would help me. </a:t>
            </a:r>
            <a:br>
              <a:rPr lang="en-US" dirty="0" smtClean="0"/>
            </a:br>
            <a:r>
              <a:rPr lang="en-US" dirty="0" smtClean="0"/>
              <a:t>I was wrong.  I go to it constantly, more so than even Scratch</a:t>
            </a:r>
            <a:r>
              <a:rPr lang="en-US" b="1" i="1" dirty="0" smtClean="0"/>
              <a:t>Ed</a:t>
            </a:r>
            <a:r>
              <a:rPr lang="en-US" dirty="0" smtClean="0"/>
              <a:t> now. It </a:t>
            </a:r>
            <a:r>
              <a:rPr lang="en-US" dirty="0" smtClean="0"/>
              <a:t>has entries about basic blocks all the way up to information I still don’t understand.  But as I learn more I go to the Wiki more.  The information I need is always there.  </a:t>
            </a:r>
            <a:br>
              <a:rPr lang="en-US" dirty="0" smtClean="0"/>
            </a:br>
            <a:r>
              <a:rPr lang="en-US" dirty="0" smtClean="0"/>
              <a:t>Later this afternoon I will suggest another use for the Wiki. </a:t>
            </a:r>
            <a:r>
              <a:rPr lang="en-US" dirty="0" smtClean="0"/>
              <a:t> </a:t>
            </a:r>
            <a:endParaRPr lang="en-US" dirty="0"/>
          </a:p>
        </p:txBody>
      </p:sp>
    </p:spTree>
    <p:extLst>
      <p:ext uri="{BB962C8B-B14F-4D97-AF65-F5344CB8AC3E}">
        <p14:creationId xmlns:p14="http://schemas.microsoft.com/office/powerpoint/2010/main" val="662116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708338"/>
            <a:ext cx="10869769" cy="5293757"/>
          </a:xfrm>
          <a:prstGeom prst="rect">
            <a:avLst/>
          </a:prstGeom>
          <a:noFill/>
        </p:spPr>
        <p:txBody>
          <a:bodyPr wrap="square" rtlCol="0">
            <a:spAutoFit/>
          </a:bodyPr>
          <a:lstStyle/>
          <a:p>
            <a:pPr algn="ctr"/>
            <a:r>
              <a:rPr lang="en-US" sz="3200" dirty="0" smtClean="0"/>
              <a:t>Plan for the Afternoon </a:t>
            </a:r>
            <a:endParaRPr lang="en-US" sz="3200" dirty="0"/>
          </a:p>
          <a:p>
            <a:r>
              <a:rPr lang="en-US" sz="3200" dirty="0" smtClean="0">
                <a:latin typeface="Times New Roman" panose="02020603050405020304" pitchFamily="18" charset="0"/>
                <a:cs typeface="Times New Roman" panose="02020603050405020304" pitchFamily="18" charset="0"/>
              </a:rPr>
              <a:t>● </a:t>
            </a:r>
            <a:r>
              <a:rPr lang="en-US" sz="3200" dirty="0" smtClean="0"/>
              <a:t>Quick Introduction</a:t>
            </a:r>
          </a:p>
          <a:p>
            <a:r>
              <a:rPr lang="en-US" sz="3200" dirty="0">
                <a:latin typeface="Times New Roman" panose="02020603050405020304" pitchFamily="18" charset="0"/>
                <a:cs typeface="Times New Roman" panose="02020603050405020304" pitchFamily="18" charset="0"/>
              </a:rPr>
              <a:t>● </a:t>
            </a:r>
            <a:r>
              <a:rPr lang="en-US" sz="3200" dirty="0" smtClean="0"/>
              <a:t>How to find a project you can use</a:t>
            </a:r>
          </a:p>
          <a:p>
            <a:r>
              <a:rPr lang="en-US" sz="3200" dirty="0">
                <a:latin typeface="Times New Roman" panose="02020603050405020304" pitchFamily="18" charset="0"/>
                <a:cs typeface="Times New Roman" panose="02020603050405020304" pitchFamily="18" charset="0"/>
              </a:rPr>
              <a:t>● </a:t>
            </a:r>
            <a:r>
              <a:rPr lang="en-US" sz="3200" dirty="0" smtClean="0"/>
              <a:t>How to determine how you can use a project </a:t>
            </a:r>
          </a:p>
          <a:p>
            <a:r>
              <a:rPr lang="en-US" sz="3200" dirty="0">
                <a:latin typeface="Times New Roman" panose="02020603050405020304" pitchFamily="18" charset="0"/>
                <a:cs typeface="Times New Roman" panose="02020603050405020304" pitchFamily="18" charset="0"/>
              </a:rPr>
              <a:t>● </a:t>
            </a:r>
            <a:r>
              <a:rPr lang="en-US" sz="3200" dirty="0" smtClean="0"/>
              <a:t>A Generic Project</a:t>
            </a:r>
          </a:p>
          <a:p>
            <a:r>
              <a:rPr lang="en-US" sz="3200" dirty="0">
                <a:latin typeface="Times New Roman" panose="02020603050405020304" pitchFamily="18" charset="0"/>
                <a:cs typeface="Times New Roman" panose="02020603050405020304" pitchFamily="18" charset="0"/>
              </a:rPr>
              <a:t>● </a:t>
            </a:r>
            <a:r>
              <a:rPr lang="en-US" sz="3200" dirty="0" smtClean="0"/>
              <a:t>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Unplugged Introduction to a project</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Classroom jobs</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lesson</a:t>
            </a:r>
          </a:p>
          <a:p>
            <a:endParaRPr lang="en-US" dirty="0"/>
          </a:p>
        </p:txBody>
      </p:sp>
      <p:sp>
        <p:nvSpPr>
          <p:cNvPr id="3" name="Right Arrow 2"/>
          <p:cNvSpPr/>
          <p:nvPr/>
        </p:nvSpPr>
        <p:spPr>
          <a:xfrm>
            <a:off x="77274" y="1854559"/>
            <a:ext cx="669701" cy="2318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1483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7463" y="1005840"/>
            <a:ext cx="10032274" cy="707886"/>
          </a:xfrm>
          <a:prstGeom prst="rect">
            <a:avLst/>
          </a:prstGeom>
          <a:solidFill>
            <a:schemeClr val="tx2">
              <a:lumMod val="20000"/>
              <a:lumOff val="80000"/>
            </a:schemeClr>
          </a:solidFill>
        </p:spPr>
        <p:txBody>
          <a:bodyPr wrap="square" rtlCol="0">
            <a:spAutoFit/>
          </a:bodyPr>
          <a:lstStyle/>
          <a:p>
            <a:r>
              <a:rPr lang="en-US" sz="4000" dirty="0" smtClean="0"/>
              <a:t>Here is how I used to look for projects …</a:t>
            </a:r>
            <a:endParaRPr lang="en-CA" sz="4000" dirty="0"/>
          </a:p>
        </p:txBody>
      </p:sp>
    </p:spTree>
    <p:extLst>
      <p:ext uri="{BB962C8B-B14F-4D97-AF65-F5344CB8AC3E}">
        <p14:creationId xmlns:p14="http://schemas.microsoft.com/office/powerpoint/2010/main" val="2978757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4704" y="824336"/>
            <a:ext cx="9002333" cy="646331"/>
          </a:xfrm>
          <a:prstGeom prst="rect">
            <a:avLst/>
          </a:prstGeom>
          <a:solidFill>
            <a:schemeClr val="accent2">
              <a:lumMod val="20000"/>
              <a:lumOff val="80000"/>
            </a:schemeClr>
          </a:solidFill>
        </p:spPr>
        <p:txBody>
          <a:bodyPr wrap="square" rtlCol="0">
            <a:spAutoFit/>
          </a:bodyPr>
          <a:lstStyle/>
          <a:p>
            <a:r>
              <a:rPr lang="en-US" sz="3600" dirty="0" smtClean="0"/>
              <a:t>First I would search </a:t>
            </a:r>
            <a:r>
              <a:rPr lang="en-US" sz="3600" dirty="0" smtClean="0"/>
              <a:t>for project ideas in Scratch</a:t>
            </a:r>
            <a:endParaRPr lang="en-US" sz="3600" dirty="0"/>
          </a:p>
        </p:txBody>
      </p:sp>
      <p:pic>
        <p:nvPicPr>
          <p:cNvPr id="3" name="Picture 2"/>
          <p:cNvPicPr>
            <a:picLocks noChangeAspect="1"/>
          </p:cNvPicPr>
          <p:nvPr/>
        </p:nvPicPr>
        <p:blipFill>
          <a:blip r:embed="rId2"/>
          <a:stretch>
            <a:fillRect/>
          </a:stretch>
        </p:blipFill>
        <p:spPr>
          <a:xfrm>
            <a:off x="412124" y="1470667"/>
            <a:ext cx="7533269" cy="679004"/>
          </a:xfrm>
          <a:prstGeom prst="rect">
            <a:avLst/>
          </a:prstGeom>
        </p:spPr>
      </p:pic>
      <p:pic>
        <p:nvPicPr>
          <p:cNvPr id="4" name="Picture 3"/>
          <p:cNvPicPr>
            <a:picLocks noChangeAspect="1"/>
          </p:cNvPicPr>
          <p:nvPr/>
        </p:nvPicPr>
        <p:blipFill>
          <a:blip r:embed="rId3"/>
          <a:stretch>
            <a:fillRect/>
          </a:stretch>
        </p:blipFill>
        <p:spPr>
          <a:xfrm>
            <a:off x="4357353" y="2266411"/>
            <a:ext cx="6383628" cy="4420112"/>
          </a:xfrm>
          <a:prstGeom prst="rect">
            <a:avLst/>
          </a:prstGeom>
        </p:spPr>
      </p:pic>
      <p:cxnSp>
        <p:nvCxnSpPr>
          <p:cNvPr id="6" name="Elbow Connector 5"/>
          <p:cNvCxnSpPr/>
          <p:nvPr/>
        </p:nvCxnSpPr>
        <p:spPr>
          <a:xfrm>
            <a:off x="5125792" y="1810169"/>
            <a:ext cx="1983346" cy="559544"/>
          </a:xfrm>
          <a:prstGeom prst="bentConnector3">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318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6868" y="1291015"/>
            <a:ext cx="10312298" cy="3693319"/>
          </a:xfrm>
          <a:prstGeom prst="rect">
            <a:avLst/>
          </a:prstGeom>
          <a:noFill/>
        </p:spPr>
        <p:txBody>
          <a:bodyPr wrap="square" rtlCol="0">
            <a:spAutoFit/>
          </a:bodyPr>
          <a:lstStyle/>
          <a:p>
            <a:r>
              <a:rPr lang="en-US" sz="5400" dirty="0" smtClean="0"/>
              <a:t>When creating a project or studio coders </a:t>
            </a:r>
            <a:r>
              <a:rPr lang="en-US" sz="5400" b="1" u="sng" dirty="0" smtClean="0"/>
              <a:t>may</a:t>
            </a:r>
            <a:r>
              <a:rPr lang="en-US" sz="5400" dirty="0" smtClean="0"/>
              <a:t> add up to 3 Tags.</a:t>
            </a:r>
          </a:p>
          <a:p>
            <a:r>
              <a:rPr lang="en-US" sz="5400" dirty="0" smtClean="0"/>
              <a:t>See </a:t>
            </a:r>
            <a:r>
              <a:rPr lang="en-US" sz="5400" dirty="0"/>
              <a:t>Scratch Wiki </a:t>
            </a:r>
            <a:r>
              <a:rPr lang="en-US" sz="5400" dirty="0">
                <a:hlinkClick r:id="rId2"/>
              </a:rPr>
              <a:t>https://</a:t>
            </a:r>
            <a:r>
              <a:rPr lang="en-US" sz="5400" dirty="0" smtClean="0">
                <a:hlinkClick r:id="rId2"/>
              </a:rPr>
              <a:t>en.scratch-wiki.info/wiki/Project_Tags</a:t>
            </a:r>
            <a:r>
              <a:rPr lang="en-US" sz="5400" dirty="0" smtClean="0"/>
              <a:t> </a:t>
            </a:r>
          </a:p>
          <a:p>
            <a:r>
              <a:rPr lang="en-US" dirty="0" smtClean="0"/>
              <a:t>  </a:t>
            </a:r>
            <a:endParaRPr lang="en-CA" dirty="0"/>
          </a:p>
        </p:txBody>
      </p:sp>
      <p:pic>
        <p:nvPicPr>
          <p:cNvPr id="3" name="Picture 2" descr="https://en.scratch-wiki.info/w/images/Wiki.png"/>
          <p:cNvPicPr/>
          <p:nvPr/>
        </p:nvPicPr>
        <p:blipFill>
          <a:blip r:embed="rId3">
            <a:extLst>
              <a:ext uri="{28A0092B-C50C-407E-A947-70E740481C1C}">
                <a14:useLocalDpi xmlns:a14="http://schemas.microsoft.com/office/drawing/2010/main" val="0"/>
              </a:ext>
            </a:extLst>
          </a:blip>
          <a:srcRect/>
          <a:stretch>
            <a:fillRect/>
          </a:stretch>
        </p:blipFill>
        <p:spPr bwMode="auto">
          <a:xfrm>
            <a:off x="9198770" y="3889594"/>
            <a:ext cx="1082675" cy="1094740"/>
          </a:xfrm>
          <a:prstGeom prst="rect">
            <a:avLst/>
          </a:prstGeom>
          <a:noFill/>
          <a:ln>
            <a:noFill/>
          </a:ln>
        </p:spPr>
      </p:pic>
    </p:spTree>
    <p:extLst>
      <p:ext uri="{BB962C8B-B14F-4D97-AF65-F5344CB8AC3E}">
        <p14:creationId xmlns:p14="http://schemas.microsoft.com/office/powerpoint/2010/main" val="4131327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9250" y="661987"/>
            <a:ext cx="8953500" cy="5534025"/>
          </a:xfrm>
          <a:prstGeom prst="rect">
            <a:avLst/>
          </a:prstGeom>
        </p:spPr>
      </p:pic>
    </p:spTree>
    <p:extLst>
      <p:ext uri="{BB962C8B-B14F-4D97-AF65-F5344CB8AC3E}">
        <p14:creationId xmlns:p14="http://schemas.microsoft.com/office/powerpoint/2010/main" val="3052720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8750" y="638175"/>
            <a:ext cx="9334500" cy="5581650"/>
          </a:xfrm>
          <a:prstGeom prst="rect">
            <a:avLst/>
          </a:prstGeom>
        </p:spPr>
      </p:pic>
    </p:spTree>
    <p:extLst>
      <p:ext uri="{BB962C8B-B14F-4D97-AF65-F5344CB8AC3E}">
        <p14:creationId xmlns:p14="http://schemas.microsoft.com/office/powerpoint/2010/main" val="4265455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23012" y="2153521"/>
            <a:ext cx="5676900" cy="4276725"/>
          </a:xfrm>
          <a:prstGeom prst="rect">
            <a:avLst/>
          </a:prstGeom>
        </p:spPr>
      </p:pic>
      <p:pic>
        <p:nvPicPr>
          <p:cNvPr id="3" name="Picture 2"/>
          <p:cNvPicPr>
            <a:picLocks noChangeAspect="1"/>
          </p:cNvPicPr>
          <p:nvPr/>
        </p:nvPicPr>
        <p:blipFill>
          <a:blip r:embed="rId3"/>
          <a:stretch>
            <a:fillRect/>
          </a:stretch>
        </p:blipFill>
        <p:spPr>
          <a:xfrm>
            <a:off x="797107" y="2153521"/>
            <a:ext cx="4667250" cy="4467225"/>
          </a:xfrm>
          <a:prstGeom prst="rect">
            <a:avLst/>
          </a:prstGeom>
        </p:spPr>
      </p:pic>
      <p:sp>
        <p:nvSpPr>
          <p:cNvPr id="4" name="TextBox 3"/>
          <p:cNvSpPr txBox="1"/>
          <p:nvPr/>
        </p:nvSpPr>
        <p:spPr>
          <a:xfrm>
            <a:off x="797107" y="461432"/>
            <a:ext cx="10768121" cy="1569660"/>
          </a:xfrm>
          <a:prstGeom prst="rect">
            <a:avLst/>
          </a:prstGeom>
          <a:solidFill>
            <a:schemeClr val="accent2">
              <a:lumMod val="20000"/>
              <a:lumOff val="80000"/>
            </a:schemeClr>
          </a:solidFill>
        </p:spPr>
        <p:txBody>
          <a:bodyPr wrap="square" rtlCol="0">
            <a:spAutoFit/>
          </a:bodyPr>
          <a:lstStyle/>
          <a:p>
            <a:r>
              <a:rPr lang="en-US" sz="3200" dirty="0" smtClean="0"/>
              <a:t>The Scratch search engine “picks” up these projects because one has Tessellation as the TITLE and the other has tessellation as a TAB. </a:t>
            </a:r>
            <a:endParaRPr lang="en-CA" sz="3200" dirty="0"/>
          </a:p>
        </p:txBody>
      </p:sp>
    </p:spTree>
    <p:extLst>
      <p:ext uri="{BB962C8B-B14F-4D97-AF65-F5344CB8AC3E}">
        <p14:creationId xmlns:p14="http://schemas.microsoft.com/office/powerpoint/2010/main" val="2554223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399" y="141668"/>
            <a:ext cx="10032642" cy="6494085"/>
          </a:xfrm>
          <a:prstGeom prst="rect">
            <a:avLst/>
          </a:prstGeom>
          <a:solidFill>
            <a:schemeClr val="accent6">
              <a:lumMod val="20000"/>
              <a:lumOff val="80000"/>
            </a:schemeClr>
          </a:solidFill>
        </p:spPr>
        <p:txBody>
          <a:bodyPr wrap="square" rtlCol="0">
            <a:spAutoFit/>
          </a:bodyPr>
          <a:lstStyle/>
          <a:p>
            <a:r>
              <a:rPr lang="en-US" sz="3200" dirty="0" smtClean="0"/>
              <a:t>Welcome!</a:t>
            </a:r>
          </a:p>
          <a:p>
            <a:r>
              <a:rPr lang="en-US" sz="3200" dirty="0" smtClean="0"/>
              <a:t>After you get settled please look around the room at the files I have set out.  Start to think if there is an idea or project that not only looks interesting to you but is something that you might be able to incorporate into your day.  The files are grouped by subject.  </a:t>
            </a:r>
          </a:p>
          <a:p>
            <a:r>
              <a:rPr lang="en-US" sz="3200" dirty="0" smtClean="0"/>
              <a:t>If possible I would like you to work in pairs.  You could:</a:t>
            </a:r>
          </a:p>
          <a:p>
            <a:r>
              <a:rPr lang="en-US" sz="3200" dirty="0" smtClean="0"/>
              <a:t>Pair up with someone from your school </a:t>
            </a:r>
            <a:r>
              <a:rPr lang="en-US" sz="3200" b="1" i="1" dirty="0" smtClean="0"/>
              <a:t>or</a:t>
            </a:r>
            <a:r>
              <a:rPr lang="en-US" sz="3200" dirty="0" smtClean="0"/>
              <a:t>  </a:t>
            </a:r>
          </a:p>
          <a:p>
            <a:r>
              <a:rPr lang="en-US" sz="3200" dirty="0" smtClean="0"/>
              <a:t>Pair up as a beginner and more experienced coder </a:t>
            </a:r>
            <a:r>
              <a:rPr lang="en-US" sz="3200" b="1" i="1" dirty="0" smtClean="0"/>
              <a:t>or</a:t>
            </a:r>
            <a:r>
              <a:rPr lang="en-US" sz="3200" dirty="0" smtClean="0"/>
              <a:t> </a:t>
            </a:r>
          </a:p>
          <a:p>
            <a:r>
              <a:rPr lang="en-US" sz="3200" dirty="0" smtClean="0"/>
              <a:t>Pair up with someone who teaches the same grade as you </a:t>
            </a:r>
            <a:r>
              <a:rPr lang="en-US" sz="3200" b="1" i="1" dirty="0" smtClean="0"/>
              <a:t>or</a:t>
            </a:r>
            <a:r>
              <a:rPr lang="en-US" sz="3200" dirty="0" smtClean="0"/>
              <a:t>  </a:t>
            </a:r>
          </a:p>
          <a:p>
            <a:r>
              <a:rPr lang="en-US" sz="3200" dirty="0" smtClean="0"/>
              <a:t>Pair up with someone who wants to work on the same project as you.</a:t>
            </a:r>
          </a:p>
        </p:txBody>
      </p:sp>
    </p:spTree>
    <p:extLst>
      <p:ext uri="{BB962C8B-B14F-4D97-AF65-F5344CB8AC3E}">
        <p14:creationId xmlns:p14="http://schemas.microsoft.com/office/powerpoint/2010/main" val="2262202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lstStyle/>
          <a:p>
            <a:r>
              <a:rPr lang="en-US" dirty="0" smtClean="0"/>
              <a:t>Second, I would look </a:t>
            </a:r>
            <a:r>
              <a:rPr lang="en-US" dirty="0" smtClean="0"/>
              <a:t>for a particular type of project or subject area in Scratch</a:t>
            </a:r>
            <a:r>
              <a:rPr lang="en-US" b="1" i="1" dirty="0" smtClean="0"/>
              <a:t>Ed</a:t>
            </a:r>
            <a:r>
              <a:rPr lang="en-US" dirty="0" smtClean="0"/>
              <a:t>.</a:t>
            </a:r>
            <a:endParaRPr lang="en-US" dirty="0"/>
          </a:p>
        </p:txBody>
      </p:sp>
      <p:pic>
        <p:nvPicPr>
          <p:cNvPr id="4" name="Content Placeholder 3"/>
          <p:cNvPicPr>
            <a:picLocks noGrp="1" noChangeAspect="1"/>
          </p:cNvPicPr>
          <p:nvPr>
            <p:ph idx="1"/>
          </p:nvPr>
        </p:nvPicPr>
        <p:blipFill>
          <a:blip r:embed="rId2"/>
          <a:stretch>
            <a:fillRect/>
          </a:stretch>
        </p:blipFill>
        <p:spPr>
          <a:xfrm>
            <a:off x="1374207" y="1846821"/>
            <a:ext cx="4721793" cy="3982412"/>
          </a:xfrm>
          <a:prstGeom prst="rect">
            <a:avLst/>
          </a:prstGeom>
        </p:spPr>
      </p:pic>
      <p:sp>
        <p:nvSpPr>
          <p:cNvPr id="3" name="TextBox 2"/>
          <p:cNvSpPr txBox="1"/>
          <p:nvPr/>
        </p:nvSpPr>
        <p:spPr>
          <a:xfrm>
            <a:off x="6568225" y="2176530"/>
            <a:ext cx="4584879" cy="2308324"/>
          </a:xfrm>
          <a:prstGeom prst="rect">
            <a:avLst/>
          </a:prstGeom>
          <a:solidFill>
            <a:schemeClr val="accent2">
              <a:lumMod val="20000"/>
              <a:lumOff val="80000"/>
            </a:schemeClr>
          </a:solidFill>
        </p:spPr>
        <p:txBody>
          <a:bodyPr wrap="square" rtlCol="0">
            <a:spAutoFit/>
          </a:bodyPr>
          <a:lstStyle/>
          <a:p>
            <a:r>
              <a:rPr lang="en-US" sz="4800" dirty="0" smtClean="0"/>
              <a:t>I couldn’t always find what I wanted</a:t>
            </a:r>
            <a:endParaRPr lang="en-US" sz="4800" dirty="0"/>
          </a:p>
        </p:txBody>
      </p:sp>
    </p:spTree>
    <p:extLst>
      <p:ext uri="{BB962C8B-B14F-4D97-AF65-F5344CB8AC3E}">
        <p14:creationId xmlns:p14="http://schemas.microsoft.com/office/powerpoint/2010/main" val="2834009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714" y="901337"/>
            <a:ext cx="10134754" cy="3693319"/>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But.. </a:t>
            </a:r>
            <a:r>
              <a:rPr lang="en-US" sz="3600" dirty="0" smtClean="0">
                <a:latin typeface="Times New Roman" panose="02020603050405020304" pitchFamily="18" charset="0"/>
                <a:cs typeface="Times New Roman" panose="02020603050405020304" pitchFamily="18" charset="0"/>
              </a:rPr>
              <a:t>when I start with a Google search I:</a:t>
            </a:r>
          </a:p>
          <a:p>
            <a:r>
              <a:rPr lang="en-US" sz="3600" dirty="0" smtClean="0">
                <a:latin typeface="Times New Roman" panose="02020603050405020304" pitchFamily="18" charset="0"/>
                <a:cs typeface="Times New Roman" panose="02020603050405020304" pitchFamily="18" charset="0"/>
              </a:rPr>
              <a:t>● </a:t>
            </a:r>
            <a:r>
              <a:rPr lang="en-US" sz="3600" dirty="0" smtClean="0"/>
              <a:t>Found </a:t>
            </a:r>
            <a:r>
              <a:rPr lang="en-US" sz="3600" dirty="0" smtClean="0"/>
              <a:t>Dynamic </a:t>
            </a:r>
            <a:r>
              <a:rPr lang="en-US" sz="3600" dirty="0"/>
              <a:t>Paper creator at NCTM </a:t>
            </a:r>
            <a:r>
              <a:rPr lang="en-US" sz="3600" dirty="0">
                <a:hlinkClick r:id="rId2"/>
              </a:rPr>
              <a:t>https://</a:t>
            </a:r>
            <a:r>
              <a:rPr lang="en-US" sz="3600" dirty="0" smtClean="0">
                <a:hlinkClick r:id="rId2"/>
              </a:rPr>
              <a:t>illuminations.nctm.org/Activity.aspx?id=3509</a:t>
            </a:r>
            <a:r>
              <a:rPr lang="en-US" sz="3600" dirty="0" smtClean="0"/>
              <a:t> </a:t>
            </a:r>
          </a:p>
          <a:p>
            <a:r>
              <a:rPr lang="en-US" sz="3600" dirty="0">
                <a:latin typeface="Times New Roman" panose="02020603050405020304" pitchFamily="18" charset="0"/>
                <a:cs typeface="Times New Roman" panose="02020603050405020304" pitchFamily="18" charset="0"/>
              </a:rPr>
              <a:t>● </a:t>
            </a:r>
            <a:r>
              <a:rPr lang="en-US" sz="3600" dirty="0" smtClean="0"/>
              <a:t>Found </a:t>
            </a:r>
            <a:r>
              <a:rPr lang="en-US" sz="3600" dirty="0" smtClean="0"/>
              <a:t>Scratch Ireland site with resources</a:t>
            </a:r>
          </a:p>
          <a:p>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a:t>
            </a:r>
            <a:r>
              <a:rPr lang="en-US" sz="3600" dirty="0" smtClean="0"/>
              <a:t>Found a site dedicated to Tessellations </a:t>
            </a:r>
            <a:r>
              <a:rPr lang="en-US" sz="3600" dirty="0" smtClean="0">
                <a:hlinkClick r:id="rId3"/>
              </a:rPr>
              <a:t>http</a:t>
            </a:r>
            <a:r>
              <a:rPr lang="en-US" sz="3600" dirty="0">
                <a:hlinkClick r:id="rId3"/>
              </a:rPr>
              <a:t>://</a:t>
            </a:r>
            <a:r>
              <a:rPr lang="en-US" sz="3600" dirty="0" smtClean="0">
                <a:hlinkClick r:id="rId3"/>
              </a:rPr>
              <a:t>www.tessellations.org/index.shtml</a:t>
            </a:r>
            <a:r>
              <a:rPr lang="en-US" sz="3600" dirty="0" smtClean="0"/>
              <a:t> </a:t>
            </a:r>
          </a:p>
          <a:p>
            <a:endParaRPr lang="en-CA" dirty="0"/>
          </a:p>
        </p:txBody>
      </p:sp>
      <p:pic>
        <p:nvPicPr>
          <p:cNvPr id="3" name="Picture 2"/>
          <p:cNvPicPr>
            <a:picLocks noChangeAspect="1"/>
          </p:cNvPicPr>
          <p:nvPr/>
        </p:nvPicPr>
        <p:blipFill>
          <a:blip r:embed="rId4"/>
          <a:stretch>
            <a:fillRect/>
          </a:stretch>
        </p:blipFill>
        <p:spPr>
          <a:xfrm>
            <a:off x="1082745" y="4594656"/>
            <a:ext cx="8553450" cy="1066800"/>
          </a:xfrm>
          <a:prstGeom prst="rect">
            <a:avLst/>
          </a:prstGeom>
        </p:spPr>
      </p:pic>
    </p:spTree>
    <p:extLst>
      <p:ext uri="{BB962C8B-B14F-4D97-AF65-F5344CB8AC3E}">
        <p14:creationId xmlns:p14="http://schemas.microsoft.com/office/powerpoint/2010/main" val="1562776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6286" y="1397726"/>
            <a:ext cx="9535885" cy="923330"/>
          </a:xfrm>
          <a:prstGeom prst="rect">
            <a:avLst/>
          </a:prstGeom>
          <a:solidFill>
            <a:schemeClr val="accent6">
              <a:lumMod val="20000"/>
              <a:lumOff val="80000"/>
            </a:schemeClr>
          </a:solidFill>
        </p:spPr>
        <p:txBody>
          <a:bodyPr wrap="square" rtlCol="0">
            <a:spAutoFit/>
          </a:bodyPr>
          <a:lstStyle/>
          <a:p>
            <a:r>
              <a:rPr lang="en-US" sz="5400" dirty="0" smtClean="0"/>
              <a:t>Here is how I search now …</a:t>
            </a:r>
            <a:endParaRPr lang="en-CA" sz="5400" dirty="0"/>
          </a:p>
        </p:txBody>
      </p:sp>
    </p:spTree>
    <p:extLst>
      <p:ext uri="{BB962C8B-B14F-4D97-AF65-F5344CB8AC3E}">
        <p14:creationId xmlns:p14="http://schemas.microsoft.com/office/powerpoint/2010/main" val="134764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0891" y="1120463"/>
            <a:ext cx="10633165" cy="4708981"/>
          </a:xfrm>
          <a:prstGeom prst="rect">
            <a:avLst/>
          </a:prstGeom>
          <a:noFill/>
        </p:spPr>
        <p:txBody>
          <a:bodyPr wrap="square" rtlCol="0">
            <a:spAutoFit/>
          </a:bodyPr>
          <a:lstStyle/>
          <a:p>
            <a:r>
              <a:rPr lang="en-US" sz="4400" dirty="0" smtClean="0"/>
              <a:t>I </a:t>
            </a:r>
            <a:r>
              <a:rPr lang="en-US" sz="4400" b="1" u="sng" dirty="0" smtClean="0"/>
              <a:t>start</a:t>
            </a:r>
            <a:r>
              <a:rPr lang="en-US" sz="4400" dirty="0" smtClean="0"/>
              <a:t> by using a search </a:t>
            </a:r>
            <a:r>
              <a:rPr lang="en-US" sz="4400" dirty="0" smtClean="0"/>
              <a:t>engine  - Google </a:t>
            </a:r>
            <a:r>
              <a:rPr lang="en-US" sz="4400" dirty="0" smtClean="0"/>
              <a:t>and type in search terms.  For example:</a:t>
            </a:r>
          </a:p>
          <a:p>
            <a:pPr algn="ctr"/>
            <a:r>
              <a:rPr lang="en-US" sz="4400" b="1" dirty="0" smtClean="0"/>
              <a:t>Scratch projects + explorers</a:t>
            </a:r>
          </a:p>
          <a:p>
            <a:r>
              <a:rPr lang="en-US" sz="4400" dirty="0" smtClean="0"/>
              <a:t>I am finding Scratch projects as well as outside sources with projects &amp;/or lesson plans.  </a:t>
            </a:r>
          </a:p>
          <a:p>
            <a:endParaRPr lang="en-US" dirty="0"/>
          </a:p>
          <a:p>
            <a:endParaRPr lang="en-US" dirty="0"/>
          </a:p>
        </p:txBody>
      </p:sp>
    </p:spTree>
    <p:extLst>
      <p:ext uri="{BB962C8B-B14F-4D97-AF65-F5344CB8AC3E}">
        <p14:creationId xmlns:p14="http://schemas.microsoft.com/office/powerpoint/2010/main" val="283172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1570" y="429833"/>
            <a:ext cx="5709687" cy="5906573"/>
          </a:xfrm>
          <a:prstGeom prst="rect">
            <a:avLst/>
          </a:prstGeom>
        </p:spPr>
      </p:pic>
      <p:pic>
        <p:nvPicPr>
          <p:cNvPr id="3" name="Picture 2"/>
          <p:cNvPicPr>
            <a:picLocks noChangeAspect="1"/>
          </p:cNvPicPr>
          <p:nvPr/>
        </p:nvPicPr>
        <p:blipFill>
          <a:blip r:embed="rId3"/>
          <a:stretch>
            <a:fillRect/>
          </a:stretch>
        </p:blipFill>
        <p:spPr>
          <a:xfrm>
            <a:off x="6199634" y="346655"/>
            <a:ext cx="5172411" cy="6191123"/>
          </a:xfrm>
          <a:prstGeom prst="rect">
            <a:avLst/>
          </a:prstGeom>
        </p:spPr>
      </p:pic>
    </p:spTree>
    <p:extLst>
      <p:ext uri="{BB962C8B-B14F-4D97-AF65-F5344CB8AC3E}">
        <p14:creationId xmlns:p14="http://schemas.microsoft.com/office/powerpoint/2010/main" val="366686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1369" y="412124"/>
            <a:ext cx="10869769" cy="523220"/>
          </a:xfrm>
          <a:prstGeom prst="rect">
            <a:avLst/>
          </a:prstGeom>
        </p:spPr>
        <p:txBody>
          <a:bodyPr wrap="square">
            <a:spAutoFit/>
          </a:bodyPr>
          <a:lstStyle/>
          <a:p>
            <a:r>
              <a:rPr lang="en-US" sz="2800" dirty="0">
                <a:hlinkClick r:id="rId2"/>
              </a:rPr>
              <a:t>https://www.jpl.nasa.gov/edu/teach/activity/explore-mars-with-scratch</a:t>
            </a:r>
            <a:r>
              <a:rPr lang="en-US" sz="2800" dirty="0" smtClean="0">
                <a:hlinkClick r:id="rId2"/>
              </a:rPr>
              <a:t>/</a:t>
            </a:r>
            <a:r>
              <a:rPr lang="en-US" sz="2800" dirty="0" smtClean="0"/>
              <a:t> </a:t>
            </a:r>
            <a:endParaRPr lang="en-US" sz="2800" dirty="0"/>
          </a:p>
        </p:txBody>
      </p:sp>
      <p:pic>
        <p:nvPicPr>
          <p:cNvPr id="3" name="Picture 2"/>
          <p:cNvPicPr>
            <a:picLocks noChangeAspect="1"/>
          </p:cNvPicPr>
          <p:nvPr/>
        </p:nvPicPr>
        <p:blipFill>
          <a:blip r:embed="rId3"/>
          <a:stretch>
            <a:fillRect/>
          </a:stretch>
        </p:blipFill>
        <p:spPr>
          <a:xfrm>
            <a:off x="1687132" y="935344"/>
            <a:ext cx="8069888" cy="4645618"/>
          </a:xfrm>
          <a:prstGeom prst="rect">
            <a:avLst/>
          </a:prstGeom>
        </p:spPr>
      </p:pic>
      <p:sp>
        <p:nvSpPr>
          <p:cNvPr id="4" name="TextBox 3"/>
          <p:cNvSpPr txBox="1"/>
          <p:nvPr/>
        </p:nvSpPr>
        <p:spPr>
          <a:xfrm>
            <a:off x="708339" y="5679584"/>
            <a:ext cx="10586434" cy="954107"/>
          </a:xfrm>
          <a:prstGeom prst="rect">
            <a:avLst/>
          </a:prstGeom>
          <a:solidFill>
            <a:schemeClr val="bg1">
              <a:lumMod val="95000"/>
            </a:schemeClr>
          </a:solidFill>
        </p:spPr>
        <p:txBody>
          <a:bodyPr wrap="square" rtlCol="0">
            <a:spAutoFit/>
          </a:bodyPr>
          <a:lstStyle/>
          <a:p>
            <a:r>
              <a:rPr lang="en-US" sz="2800" dirty="0" smtClean="0"/>
              <a:t>I add this to a new file even though this isn’t what I was searching for it is a great project!</a:t>
            </a:r>
            <a:endParaRPr lang="en-US" sz="2800" dirty="0"/>
          </a:p>
        </p:txBody>
      </p:sp>
    </p:spTree>
    <p:extLst>
      <p:ext uri="{BB962C8B-B14F-4D97-AF65-F5344CB8AC3E}">
        <p14:creationId xmlns:p14="http://schemas.microsoft.com/office/powerpoint/2010/main" val="2467807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89052" y="1452495"/>
            <a:ext cx="8982075" cy="5086350"/>
          </a:xfrm>
          <a:prstGeom prst="rect">
            <a:avLst/>
          </a:prstGeom>
        </p:spPr>
      </p:pic>
      <p:sp>
        <p:nvSpPr>
          <p:cNvPr id="4" name="TextBox 3"/>
          <p:cNvSpPr txBox="1"/>
          <p:nvPr/>
        </p:nvSpPr>
        <p:spPr>
          <a:xfrm>
            <a:off x="1489052" y="656823"/>
            <a:ext cx="10037540" cy="646331"/>
          </a:xfrm>
          <a:prstGeom prst="rect">
            <a:avLst/>
          </a:prstGeom>
          <a:noFill/>
        </p:spPr>
        <p:txBody>
          <a:bodyPr wrap="square" rtlCol="0">
            <a:spAutoFit/>
          </a:bodyPr>
          <a:lstStyle/>
          <a:p>
            <a:r>
              <a:rPr lang="en-US" sz="3600" dirty="0">
                <a:hlinkClick r:id="rId3"/>
              </a:rPr>
              <a:t>https://scratch.mit.edu/projects/78027524</a:t>
            </a:r>
            <a:r>
              <a:rPr lang="en-US" sz="3600" dirty="0" smtClean="0">
                <a:hlinkClick r:id="rId3"/>
              </a:rPr>
              <a:t>/</a:t>
            </a:r>
            <a:r>
              <a:rPr lang="en-US" sz="3600" dirty="0" smtClean="0"/>
              <a:t> </a:t>
            </a:r>
            <a:endParaRPr lang="en-US" sz="3600" dirty="0"/>
          </a:p>
        </p:txBody>
      </p:sp>
    </p:spTree>
    <p:extLst>
      <p:ext uri="{BB962C8B-B14F-4D97-AF65-F5344CB8AC3E}">
        <p14:creationId xmlns:p14="http://schemas.microsoft.com/office/powerpoint/2010/main" val="2501634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1663" y="244699"/>
            <a:ext cx="10386744" cy="1846659"/>
          </a:xfrm>
          <a:prstGeom prst="rect">
            <a:avLst/>
          </a:prstGeom>
          <a:solidFill>
            <a:schemeClr val="bg1">
              <a:lumMod val="95000"/>
            </a:schemeClr>
          </a:solidFill>
        </p:spPr>
        <p:txBody>
          <a:bodyPr wrap="square" rtlCol="0">
            <a:spAutoFit/>
          </a:bodyPr>
          <a:lstStyle/>
          <a:p>
            <a:r>
              <a:rPr lang="en-US" sz="2400" dirty="0" smtClean="0"/>
              <a:t>Then I continue my search in Scratch.  I search with the TABS if there are any.          I also click on the coder’s User Name and check out their other projects and studios.  If I see something that might be suitable I start a Word file and use Paint to copy part of the project so I can recall it later on.  </a:t>
            </a:r>
          </a:p>
          <a:p>
            <a:endParaRPr lang="en-US" dirty="0"/>
          </a:p>
        </p:txBody>
      </p:sp>
      <p:pic>
        <p:nvPicPr>
          <p:cNvPr id="3" name="Picture 2"/>
          <p:cNvPicPr>
            <a:picLocks noChangeAspect="1"/>
          </p:cNvPicPr>
          <p:nvPr/>
        </p:nvPicPr>
        <p:blipFill>
          <a:blip r:embed="rId2"/>
          <a:stretch>
            <a:fillRect/>
          </a:stretch>
        </p:blipFill>
        <p:spPr>
          <a:xfrm>
            <a:off x="431510" y="2198339"/>
            <a:ext cx="3848272" cy="3635791"/>
          </a:xfrm>
          <a:prstGeom prst="rect">
            <a:avLst/>
          </a:prstGeom>
        </p:spPr>
      </p:pic>
      <p:pic>
        <p:nvPicPr>
          <p:cNvPr id="4" name="Picture 3"/>
          <p:cNvPicPr>
            <a:picLocks noChangeAspect="1"/>
          </p:cNvPicPr>
          <p:nvPr/>
        </p:nvPicPr>
        <p:blipFill>
          <a:blip r:embed="rId3"/>
          <a:stretch>
            <a:fillRect/>
          </a:stretch>
        </p:blipFill>
        <p:spPr>
          <a:xfrm>
            <a:off x="4610636" y="2091358"/>
            <a:ext cx="6793538" cy="4364157"/>
          </a:xfrm>
          <a:prstGeom prst="rect">
            <a:avLst/>
          </a:prstGeom>
        </p:spPr>
      </p:pic>
    </p:spTree>
    <p:extLst>
      <p:ext uri="{BB962C8B-B14F-4D97-AF65-F5344CB8AC3E}">
        <p14:creationId xmlns:p14="http://schemas.microsoft.com/office/powerpoint/2010/main" val="916187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9426" y="419301"/>
            <a:ext cx="4762500" cy="4448175"/>
          </a:xfrm>
          <a:prstGeom prst="rect">
            <a:avLst/>
          </a:prstGeom>
        </p:spPr>
      </p:pic>
      <p:sp>
        <p:nvSpPr>
          <p:cNvPr id="4" name="TextBox 3"/>
          <p:cNvSpPr txBox="1"/>
          <p:nvPr/>
        </p:nvSpPr>
        <p:spPr>
          <a:xfrm>
            <a:off x="559426" y="4867476"/>
            <a:ext cx="5081520" cy="369332"/>
          </a:xfrm>
          <a:prstGeom prst="rect">
            <a:avLst/>
          </a:prstGeom>
          <a:noFill/>
        </p:spPr>
        <p:txBody>
          <a:bodyPr wrap="square" rtlCol="0">
            <a:spAutoFit/>
          </a:bodyPr>
          <a:lstStyle/>
          <a:p>
            <a:r>
              <a:rPr lang="en-US" dirty="0"/>
              <a:t>https://scratch.mit.edu/projects/126218863/</a:t>
            </a:r>
          </a:p>
        </p:txBody>
      </p:sp>
      <p:pic>
        <p:nvPicPr>
          <p:cNvPr id="5" name="Picture 4"/>
          <p:cNvPicPr>
            <a:picLocks noChangeAspect="1"/>
          </p:cNvPicPr>
          <p:nvPr/>
        </p:nvPicPr>
        <p:blipFill>
          <a:blip r:embed="rId3"/>
          <a:stretch>
            <a:fillRect/>
          </a:stretch>
        </p:blipFill>
        <p:spPr>
          <a:xfrm>
            <a:off x="5716207" y="419301"/>
            <a:ext cx="4743450" cy="4410075"/>
          </a:xfrm>
          <a:prstGeom prst="rect">
            <a:avLst/>
          </a:prstGeom>
        </p:spPr>
      </p:pic>
      <p:sp>
        <p:nvSpPr>
          <p:cNvPr id="6" name="TextBox 5"/>
          <p:cNvSpPr txBox="1"/>
          <p:nvPr/>
        </p:nvSpPr>
        <p:spPr>
          <a:xfrm>
            <a:off x="5640946" y="4867476"/>
            <a:ext cx="4893972" cy="369332"/>
          </a:xfrm>
          <a:prstGeom prst="rect">
            <a:avLst/>
          </a:prstGeom>
          <a:noFill/>
        </p:spPr>
        <p:txBody>
          <a:bodyPr wrap="square" rtlCol="0">
            <a:spAutoFit/>
          </a:bodyPr>
          <a:lstStyle/>
          <a:p>
            <a:r>
              <a:rPr lang="en-US" dirty="0"/>
              <a:t>https://scratch.mit.edu/projects/122160960/</a:t>
            </a:r>
          </a:p>
        </p:txBody>
      </p:sp>
      <p:sp>
        <p:nvSpPr>
          <p:cNvPr id="7" name="TextBox 6"/>
          <p:cNvSpPr txBox="1"/>
          <p:nvPr/>
        </p:nvSpPr>
        <p:spPr>
          <a:xfrm>
            <a:off x="559426" y="5525037"/>
            <a:ext cx="10606557" cy="1200329"/>
          </a:xfrm>
          <a:prstGeom prst="rect">
            <a:avLst/>
          </a:prstGeom>
          <a:solidFill>
            <a:schemeClr val="accent4">
              <a:lumMod val="20000"/>
              <a:lumOff val="80000"/>
            </a:schemeClr>
          </a:solidFill>
        </p:spPr>
        <p:txBody>
          <a:bodyPr wrap="square" rtlCol="0">
            <a:spAutoFit/>
          </a:bodyPr>
          <a:lstStyle/>
          <a:p>
            <a:r>
              <a:rPr lang="en-US" sz="2400" dirty="0" smtClean="0"/>
              <a:t>These would make good examples to show students how to code a research project.  If you find a project that looks promising you could do the same thing and then we could share what we find.  </a:t>
            </a:r>
            <a:endParaRPr lang="en-US" sz="2400" dirty="0"/>
          </a:p>
        </p:txBody>
      </p:sp>
    </p:spTree>
    <p:extLst>
      <p:ext uri="{BB962C8B-B14F-4D97-AF65-F5344CB8AC3E}">
        <p14:creationId xmlns:p14="http://schemas.microsoft.com/office/powerpoint/2010/main" val="4072156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0614" y="721217"/>
            <a:ext cx="10238703" cy="5293757"/>
          </a:xfrm>
          <a:prstGeom prst="rect">
            <a:avLst/>
          </a:prstGeom>
          <a:noFill/>
        </p:spPr>
        <p:txBody>
          <a:bodyPr wrap="square" rtlCol="0">
            <a:spAutoFit/>
          </a:bodyPr>
          <a:lstStyle/>
          <a:p>
            <a:pPr algn="ctr"/>
            <a:r>
              <a:rPr lang="en-US" sz="3200" dirty="0" smtClean="0"/>
              <a:t>Plan for the Afternoon </a:t>
            </a:r>
            <a:endParaRPr lang="en-US" sz="3200" dirty="0"/>
          </a:p>
          <a:p>
            <a:r>
              <a:rPr lang="en-US" sz="3200" dirty="0" smtClean="0">
                <a:latin typeface="Times New Roman" panose="02020603050405020304" pitchFamily="18" charset="0"/>
                <a:cs typeface="Times New Roman" panose="02020603050405020304" pitchFamily="18" charset="0"/>
              </a:rPr>
              <a:t>● </a:t>
            </a:r>
            <a:r>
              <a:rPr lang="en-US" sz="3200" dirty="0" smtClean="0"/>
              <a:t>Quick Introduction</a:t>
            </a:r>
          </a:p>
          <a:p>
            <a:r>
              <a:rPr lang="en-US" sz="3200" dirty="0">
                <a:latin typeface="Times New Roman" panose="02020603050405020304" pitchFamily="18" charset="0"/>
                <a:cs typeface="Times New Roman" panose="02020603050405020304" pitchFamily="18" charset="0"/>
              </a:rPr>
              <a:t>● </a:t>
            </a:r>
            <a:r>
              <a:rPr lang="en-US" sz="3200" dirty="0" smtClean="0"/>
              <a:t>How to find a project you can use</a:t>
            </a:r>
          </a:p>
          <a:p>
            <a:r>
              <a:rPr lang="en-US" sz="3200" dirty="0">
                <a:latin typeface="Times New Roman" panose="02020603050405020304" pitchFamily="18" charset="0"/>
                <a:cs typeface="Times New Roman" panose="02020603050405020304" pitchFamily="18" charset="0"/>
              </a:rPr>
              <a:t>● </a:t>
            </a:r>
            <a:r>
              <a:rPr lang="en-US" sz="3200" dirty="0" smtClean="0"/>
              <a:t>How to determine how you can use a project </a:t>
            </a:r>
          </a:p>
          <a:p>
            <a:r>
              <a:rPr lang="en-US" sz="3200" dirty="0">
                <a:latin typeface="Times New Roman" panose="02020603050405020304" pitchFamily="18" charset="0"/>
                <a:cs typeface="Times New Roman" panose="02020603050405020304" pitchFamily="18" charset="0"/>
              </a:rPr>
              <a:t>● </a:t>
            </a:r>
            <a:r>
              <a:rPr lang="en-US" sz="3200" dirty="0" smtClean="0"/>
              <a:t>A Generic Project</a:t>
            </a:r>
          </a:p>
          <a:p>
            <a:r>
              <a:rPr lang="en-US" sz="3200" dirty="0">
                <a:latin typeface="Times New Roman" panose="02020603050405020304" pitchFamily="18" charset="0"/>
                <a:cs typeface="Times New Roman" panose="02020603050405020304" pitchFamily="18" charset="0"/>
              </a:rPr>
              <a:t>● </a:t>
            </a:r>
            <a:r>
              <a:rPr lang="en-US" sz="3200" dirty="0" smtClean="0"/>
              <a:t>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Unplugged Introduction to a project</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Classroom jobs</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lesson</a:t>
            </a:r>
          </a:p>
          <a:p>
            <a:endParaRPr lang="en-US" dirty="0"/>
          </a:p>
        </p:txBody>
      </p:sp>
      <p:sp>
        <p:nvSpPr>
          <p:cNvPr id="3" name="Right Arrow 2"/>
          <p:cNvSpPr/>
          <p:nvPr/>
        </p:nvSpPr>
        <p:spPr>
          <a:xfrm>
            <a:off x="540913" y="2279562"/>
            <a:ext cx="669701" cy="4378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614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5465" y="463639"/>
            <a:ext cx="8272527" cy="707886"/>
          </a:xfrm>
          <a:prstGeom prst="rect">
            <a:avLst/>
          </a:prstGeom>
          <a:noFill/>
        </p:spPr>
        <p:txBody>
          <a:bodyPr wrap="square" rtlCol="0">
            <a:spAutoFit/>
          </a:bodyPr>
          <a:lstStyle/>
          <a:p>
            <a:r>
              <a:rPr lang="en-US" sz="4000" dirty="0" smtClean="0"/>
              <a:t>http://kpscobracoders.weebly.com/</a:t>
            </a:r>
            <a:endParaRPr lang="en-US" sz="4000" dirty="0"/>
          </a:p>
        </p:txBody>
      </p:sp>
      <p:sp>
        <p:nvSpPr>
          <p:cNvPr id="4" name="Right Arrow 3"/>
          <p:cNvSpPr/>
          <p:nvPr/>
        </p:nvSpPr>
        <p:spPr>
          <a:xfrm>
            <a:off x="783397" y="3567447"/>
            <a:ext cx="1133341" cy="2446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2084162" y="1606437"/>
            <a:ext cx="9363075" cy="2943225"/>
          </a:xfrm>
          <a:prstGeom prst="rect">
            <a:avLst/>
          </a:prstGeom>
        </p:spPr>
      </p:pic>
      <p:sp>
        <p:nvSpPr>
          <p:cNvPr id="6" name="TextBox 5"/>
          <p:cNvSpPr txBox="1"/>
          <p:nvPr/>
        </p:nvSpPr>
        <p:spPr>
          <a:xfrm>
            <a:off x="1350067" y="5190186"/>
            <a:ext cx="9906068" cy="369332"/>
          </a:xfrm>
          <a:prstGeom prst="rect">
            <a:avLst/>
          </a:prstGeom>
          <a:noFill/>
        </p:spPr>
        <p:txBody>
          <a:bodyPr wrap="square" rtlCol="0">
            <a:spAutoFit/>
          </a:bodyPr>
          <a:lstStyle/>
          <a:p>
            <a:r>
              <a:rPr lang="en-US" dirty="0" smtClean="0"/>
              <a:t>This slide show and any handouts will be found in our </a:t>
            </a:r>
            <a:r>
              <a:rPr lang="en-US" dirty="0" err="1" smtClean="0"/>
              <a:t>weebly</a:t>
            </a:r>
            <a:r>
              <a:rPr lang="en-US" dirty="0" smtClean="0"/>
              <a:t>. </a:t>
            </a:r>
            <a:endParaRPr lang="en-US" dirty="0"/>
          </a:p>
        </p:txBody>
      </p:sp>
    </p:spTree>
    <p:extLst>
      <p:ext uri="{BB962C8B-B14F-4D97-AF65-F5344CB8AC3E}">
        <p14:creationId xmlns:p14="http://schemas.microsoft.com/office/powerpoint/2010/main" val="4079151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6067" y="359968"/>
            <a:ext cx="10129307" cy="6522183"/>
          </a:xfrm>
          <a:prstGeom prst="rect">
            <a:avLst/>
          </a:prstGeom>
        </p:spPr>
      </p:pic>
    </p:spTree>
    <p:extLst>
      <p:ext uri="{BB962C8B-B14F-4D97-AF65-F5344CB8AC3E}">
        <p14:creationId xmlns:p14="http://schemas.microsoft.com/office/powerpoint/2010/main" val="577549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4435" y="1297144"/>
            <a:ext cx="4705350" cy="4457700"/>
          </a:xfrm>
          <a:prstGeom prst="rect">
            <a:avLst/>
          </a:prstGeom>
        </p:spPr>
      </p:pic>
      <p:pic>
        <p:nvPicPr>
          <p:cNvPr id="3" name="Picture 2"/>
          <p:cNvPicPr>
            <a:picLocks noChangeAspect="1"/>
          </p:cNvPicPr>
          <p:nvPr/>
        </p:nvPicPr>
        <p:blipFill>
          <a:blip r:embed="rId3"/>
          <a:stretch>
            <a:fillRect/>
          </a:stretch>
        </p:blipFill>
        <p:spPr>
          <a:xfrm>
            <a:off x="5711368" y="1260996"/>
            <a:ext cx="5892408" cy="2144057"/>
          </a:xfrm>
          <a:prstGeom prst="rect">
            <a:avLst/>
          </a:prstGeom>
        </p:spPr>
      </p:pic>
      <p:pic>
        <p:nvPicPr>
          <p:cNvPr id="4" name="Picture 3"/>
          <p:cNvPicPr>
            <a:picLocks noChangeAspect="1"/>
          </p:cNvPicPr>
          <p:nvPr/>
        </p:nvPicPr>
        <p:blipFill>
          <a:blip r:embed="rId4"/>
          <a:stretch>
            <a:fillRect/>
          </a:stretch>
        </p:blipFill>
        <p:spPr>
          <a:xfrm>
            <a:off x="5711368" y="3413572"/>
            <a:ext cx="5640537" cy="2034056"/>
          </a:xfrm>
          <a:prstGeom prst="rect">
            <a:avLst/>
          </a:prstGeom>
        </p:spPr>
      </p:pic>
      <p:pic>
        <p:nvPicPr>
          <p:cNvPr id="5" name="Picture 4"/>
          <p:cNvPicPr>
            <a:picLocks noChangeAspect="1"/>
          </p:cNvPicPr>
          <p:nvPr/>
        </p:nvPicPr>
        <p:blipFill>
          <a:blip r:embed="rId5"/>
          <a:stretch>
            <a:fillRect/>
          </a:stretch>
        </p:blipFill>
        <p:spPr>
          <a:xfrm>
            <a:off x="5711368" y="5464666"/>
            <a:ext cx="6480631" cy="580355"/>
          </a:xfrm>
          <a:prstGeom prst="rect">
            <a:avLst/>
          </a:prstGeom>
        </p:spPr>
      </p:pic>
      <p:sp>
        <p:nvSpPr>
          <p:cNvPr id="6" name="TextBox 5"/>
          <p:cNvSpPr txBox="1"/>
          <p:nvPr/>
        </p:nvSpPr>
        <p:spPr>
          <a:xfrm>
            <a:off x="935729" y="515155"/>
            <a:ext cx="8594637" cy="584775"/>
          </a:xfrm>
          <a:prstGeom prst="rect">
            <a:avLst/>
          </a:prstGeom>
          <a:noFill/>
        </p:spPr>
        <p:txBody>
          <a:bodyPr wrap="square" rtlCol="0">
            <a:spAutoFit/>
          </a:bodyPr>
          <a:lstStyle/>
          <a:p>
            <a:r>
              <a:rPr lang="en-US" sz="3200" dirty="0"/>
              <a:t>https://scratch.mit.edu/projects/209556851/</a:t>
            </a:r>
          </a:p>
        </p:txBody>
      </p:sp>
    </p:spTree>
    <p:extLst>
      <p:ext uri="{BB962C8B-B14F-4D97-AF65-F5344CB8AC3E}">
        <p14:creationId xmlns:p14="http://schemas.microsoft.com/office/powerpoint/2010/main" val="4114077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0766" y="1068946"/>
            <a:ext cx="9594761" cy="4001095"/>
          </a:xfrm>
          <a:prstGeom prst="rect">
            <a:avLst/>
          </a:prstGeom>
          <a:solidFill>
            <a:schemeClr val="bg1">
              <a:lumMod val="95000"/>
            </a:schemeClr>
          </a:solidFill>
        </p:spPr>
        <p:txBody>
          <a:bodyPr wrap="square" rtlCol="0">
            <a:spAutoFit/>
          </a:bodyPr>
          <a:lstStyle/>
          <a:p>
            <a:r>
              <a:rPr lang="en-US" sz="2800" dirty="0" smtClean="0"/>
              <a:t>What to check out when deciding whether or not to use an existing project:</a:t>
            </a:r>
          </a:p>
          <a:p>
            <a:r>
              <a:rPr lang="en-US" sz="2800" dirty="0" smtClean="0"/>
              <a:t>Do you intend to use it </a:t>
            </a:r>
            <a:r>
              <a:rPr lang="en-US" sz="2800" dirty="0" smtClean="0"/>
              <a:t>to …</a:t>
            </a:r>
          </a:p>
          <a:p>
            <a:r>
              <a:rPr lang="en-US" sz="3200" b="1" dirty="0" smtClean="0"/>
              <a:t>Have your students learn from it?</a:t>
            </a:r>
          </a:p>
          <a:p>
            <a:r>
              <a:rPr lang="en-US" sz="3200" b="1" dirty="0" smtClean="0"/>
              <a:t>Have your students gather coding ideas from it?   </a:t>
            </a:r>
            <a:endParaRPr lang="en-US" sz="3200" b="1" dirty="0" smtClean="0"/>
          </a:p>
          <a:p>
            <a:r>
              <a:rPr lang="en-US" sz="3200" b="1" dirty="0" smtClean="0"/>
              <a:t>Have your students remix it?</a:t>
            </a:r>
          </a:p>
          <a:p>
            <a:r>
              <a:rPr lang="en-US" sz="2800" dirty="0" smtClean="0"/>
              <a:t>If so, check out the number of scripts and sprites as well as the number of </a:t>
            </a:r>
            <a:r>
              <a:rPr lang="en-US" sz="2800" dirty="0" smtClean="0"/>
              <a:t>assets (sounds &amp; images) when </a:t>
            </a:r>
            <a:r>
              <a:rPr lang="en-US" sz="2800" dirty="0" smtClean="0"/>
              <a:t>the project is loading.</a:t>
            </a:r>
          </a:p>
          <a:p>
            <a:endParaRPr lang="en-US" dirty="0"/>
          </a:p>
        </p:txBody>
      </p:sp>
      <p:pic>
        <p:nvPicPr>
          <p:cNvPr id="4" name="Picture 3"/>
          <p:cNvPicPr>
            <a:picLocks noChangeAspect="1"/>
          </p:cNvPicPr>
          <p:nvPr/>
        </p:nvPicPr>
        <p:blipFill>
          <a:blip r:embed="rId2"/>
          <a:stretch>
            <a:fillRect/>
          </a:stretch>
        </p:blipFill>
        <p:spPr>
          <a:xfrm>
            <a:off x="953036" y="5070041"/>
            <a:ext cx="4386469" cy="1270112"/>
          </a:xfrm>
          <a:prstGeom prst="rect">
            <a:avLst/>
          </a:prstGeom>
        </p:spPr>
      </p:pic>
      <p:pic>
        <p:nvPicPr>
          <p:cNvPr id="5" name="Picture 4"/>
          <p:cNvPicPr>
            <a:picLocks noChangeAspect="1"/>
          </p:cNvPicPr>
          <p:nvPr/>
        </p:nvPicPr>
        <p:blipFill>
          <a:blip r:embed="rId3"/>
          <a:stretch>
            <a:fillRect/>
          </a:stretch>
        </p:blipFill>
        <p:spPr>
          <a:xfrm>
            <a:off x="7082039" y="5070041"/>
            <a:ext cx="3105150" cy="1381125"/>
          </a:xfrm>
          <a:prstGeom prst="rect">
            <a:avLst/>
          </a:prstGeom>
        </p:spPr>
      </p:pic>
    </p:spTree>
    <p:extLst>
      <p:ext uri="{BB962C8B-B14F-4D97-AF65-F5344CB8AC3E}">
        <p14:creationId xmlns:p14="http://schemas.microsoft.com/office/powerpoint/2010/main" val="1206784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58085" y="268492"/>
            <a:ext cx="11084416" cy="4962306"/>
          </a:xfrm>
          <a:prstGeom prst="rect">
            <a:avLst/>
          </a:prstGeom>
        </p:spPr>
      </p:pic>
      <p:sp>
        <p:nvSpPr>
          <p:cNvPr id="4" name="TextBox 3"/>
          <p:cNvSpPr txBox="1"/>
          <p:nvPr/>
        </p:nvSpPr>
        <p:spPr>
          <a:xfrm>
            <a:off x="558086" y="5230798"/>
            <a:ext cx="11084416" cy="1384995"/>
          </a:xfrm>
          <a:prstGeom prst="rect">
            <a:avLst/>
          </a:prstGeom>
          <a:solidFill>
            <a:schemeClr val="bg1">
              <a:lumMod val="95000"/>
            </a:schemeClr>
          </a:solidFill>
        </p:spPr>
        <p:txBody>
          <a:bodyPr wrap="square" rtlCol="0">
            <a:spAutoFit/>
          </a:bodyPr>
          <a:lstStyle/>
          <a:p>
            <a:r>
              <a:rPr lang="en-US" sz="2800" dirty="0" smtClean="0"/>
              <a:t>This is not suitable to remix and most probably beyond the artistic skills of our students and probably days to </a:t>
            </a:r>
            <a:r>
              <a:rPr lang="en-US" sz="2800" dirty="0" err="1" smtClean="0"/>
              <a:t>createso</a:t>
            </a:r>
            <a:r>
              <a:rPr lang="en-US" sz="2800" dirty="0" smtClean="0"/>
              <a:t> this project can just be enjoyed when viewed. </a:t>
            </a:r>
            <a:endParaRPr lang="en-US" sz="2800" dirty="0"/>
          </a:p>
        </p:txBody>
      </p:sp>
    </p:spTree>
    <p:extLst>
      <p:ext uri="{BB962C8B-B14F-4D97-AF65-F5344CB8AC3E}">
        <p14:creationId xmlns:p14="http://schemas.microsoft.com/office/powerpoint/2010/main" val="710260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906" y="229358"/>
            <a:ext cx="7094746" cy="4090182"/>
          </a:xfrm>
          <a:prstGeom prst="rect">
            <a:avLst/>
          </a:prstGeom>
        </p:spPr>
      </p:pic>
      <p:pic>
        <p:nvPicPr>
          <p:cNvPr id="3" name="Picture 2"/>
          <p:cNvPicPr>
            <a:picLocks noChangeAspect="1"/>
          </p:cNvPicPr>
          <p:nvPr/>
        </p:nvPicPr>
        <p:blipFill>
          <a:blip r:embed="rId3"/>
          <a:stretch>
            <a:fillRect/>
          </a:stretch>
        </p:blipFill>
        <p:spPr>
          <a:xfrm>
            <a:off x="7548898" y="229358"/>
            <a:ext cx="2400300" cy="1647825"/>
          </a:xfrm>
          <a:prstGeom prst="rect">
            <a:avLst/>
          </a:prstGeom>
        </p:spPr>
      </p:pic>
      <p:pic>
        <p:nvPicPr>
          <p:cNvPr id="4" name="Picture 3"/>
          <p:cNvPicPr>
            <a:picLocks noChangeAspect="1"/>
          </p:cNvPicPr>
          <p:nvPr/>
        </p:nvPicPr>
        <p:blipFill>
          <a:blip r:embed="rId4"/>
          <a:stretch>
            <a:fillRect/>
          </a:stretch>
        </p:blipFill>
        <p:spPr>
          <a:xfrm>
            <a:off x="9203481" y="1833158"/>
            <a:ext cx="2476500" cy="1600200"/>
          </a:xfrm>
          <a:prstGeom prst="rect">
            <a:avLst/>
          </a:prstGeom>
        </p:spPr>
      </p:pic>
      <p:pic>
        <p:nvPicPr>
          <p:cNvPr id="5" name="Picture 4"/>
          <p:cNvPicPr>
            <a:picLocks noChangeAspect="1"/>
          </p:cNvPicPr>
          <p:nvPr/>
        </p:nvPicPr>
        <p:blipFill>
          <a:blip r:embed="rId5"/>
          <a:stretch>
            <a:fillRect/>
          </a:stretch>
        </p:blipFill>
        <p:spPr>
          <a:xfrm>
            <a:off x="7768310" y="3445977"/>
            <a:ext cx="2609850" cy="1647825"/>
          </a:xfrm>
          <a:prstGeom prst="rect">
            <a:avLst/>
          </a:prstGeom>
        </p:spPr>
      </p:pic>
      <p:pic>
        <p:nvPicPr>
          <p:cNvPr id="6" name="Picture 5"/>
          <p:cNvPicPr>
            <a:picLocks noChangeAspect="1"/>
          </p:cNvPicPr>
          <p:nvPr/>
        </p:nvPicPr>
        <p:blipFill>
          <a:blip r:embed="rId6"/>
          <a:stretch>
            <a:fillRect/>
          </a:stretch>
        </p:blipFill>
        <p:spPr>
          <a:xfrm>
            <a:off x="8187044" y="5106421"/>
            <a:ext cx="3162300" cy="1466850"/>
          </a:xfrm>
          <a:prstGeom prst="rect">
            <a:avLst/>
          </a:prstGeom>
        </p:spPr>
      </p:pic>
      <p:pic>
        <p:nvPicPr>
          <p:cNvPr id="7" name="Picture 6"/>
          <p:cNvPicPr>
            <a:picLocks noChangeAspect="1"/>
          </p:cNvPicPr>
          <p:nvPr/>
        </p:nvPicPr>
        <p:blipFill>
          <a:blip r:embed="rId7"/>
          <a:stretch>
            <a:fillRect/>
          </a:stretch>
        </p:blipFill>
        <p:spPr>
          <a:xfrm>
            <a:off x="6361143" y="5278468"/>
            <a:ext cx="752475" cy="409575"/>
          </a:xfrm>
          <a:prstGeom prst="rect">
            <a:avLst/>
          </a:prstGeom>
        </p:spPr>
      </p:pic>
      <p:sp>
        <p:nvSpPr>
          <p:cNvPr id="8" name="TextBox 7"/>
          <p:cNvSpPr txBox="1"/>
          <p:nvPr/>
        </p:nvSpPr>
        <p:spPr>
          <a:xfrm>
            <a:off x="323907" y="4493638"/>
            <a:ext cx="5716286" cy="1569660"/>
          </a:xfrm>
          <a:prstGeom prst="rect">
            <a:avLst/>
          </a:prstGeom>
          <a:solidFill>
            <a:schemeClr val="bg1">
              <a:lumMod val="95000"/>
            </a:schemeClr>
          </a:solidFill>
        </p:spPr>
        <p:txBody>
          <a:bodyPr wrap="square" rtlCol="0">
            <a:spAutoFit/>
          </a:bodyPr>
          <a:lstStyle/>
          <a:p>
            <a:r>
              <a:rPr lang="en-US" sz="2400" dirty="0" smtClean="0"/>
              <a:t>Few assets (sound or image), 4 sprites, 8 scripts 3 of which are similar with slight changes – this can be remixed or used for coding ideas </a:t>
            </a:r>
            <a:endParaRPr lang="en-US" sz="2400" dirty="0"/>
          </a:p>
        </p:txBody>
      </p:sp>
    </p:spTree>
    <p:extLst>
      <p:ext uri="{BB962C8B-B14F-4D97-AF65-F5344CB8AC3E}">
        <p14:creationId xmlns:p14="http://schemas.microsoft.com/office/powerpoint/2010/main" val="4023145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708338"/>
            <a:ext cx="10869769" cy="5293757"/>
          </a:xfrm>
          <a:prstGeom prst="rect">
            <a:avLst/>
          </a:prstGeom>
          <a:noFill/>
        </p:spPr>
        <p:txBody>
          <a:bodyPr wrap="square" rtlCol="0">
            <a:spAutoFit/>
          </a:bodyPr>
          <a:lstStyle/>
          <a:p>
            <a:pPr algn="ctr"/>
            <a:r>
              <a:rPr lang="en-US" sz="3200" dirty="0" smtClean="0"/>
              <a:t>Plan for the Afternoon </a:t>
            </a:r>
            <a:endParaRPr lang="en-US" sz="3200" dirty="0"/>
          </a:p>
          <a:p>
            <a:r>
              <a:rPr lang="en-US" sz="3200" dirty="0" smtClean="0">
                <a:latin typeface="Times New Roman" panose="02020603050405020304" pitchFamily="18" charset="0"/>
                <a:cs typeface="Times New Roman" panose="02020603050405020304" pitchFamily="18" charset="0"/>
              </a:rPr>
              <a:t>● </a:t>
            </a:r>
            <a:r>
              <a:rPr lang="en-US" sz="3200" dirty="0" smtClean="0"/>
              <a:t>Quick Introduction</a:t>
            </a:r>
          </a:p>
          <a:p>
            <a:r>
              <a:rPr lang="en-US" sz="3200" dirty="0">
                <a:latin typeface="Times New Roman" panose="02020603050405020304" pitchFamily="18" charset="0"/>
                <a:cs typeface="Times New Roman" panose="02020603050405020304" pitchFamily="18" charset="0"/>
              </a:rPr>
              <a:t>● </a:t>
            </a:r>
            <a:r>
              <a:rPr lang="en-US" sz="3200" dirty="0" smtClean="0"/>
              <a:t>How to find a project you can use</a:t>
            </a:r>
          </a:p>
          <a:p>
            <a:r>
              <a:rPr lang="en-US" sz="3200" dirty="0">
                <a:latin typeface="Times New Roman" panose="02020603050405020304" pitchFamily="18" charset="0"/>
                <a:cs typeface="Times New Roman" panose="02020603050405020304" pitchFamily="18" charset="0"/>
              </a:rPr>
              <a:t>● </a:t>
            </a:r>
            <a:r>
              <a:rPr lang="en-US" sz="3200" dirty="0" smtClean="0"/>
              <a:t>How to determine how you can use a project </a:t>
            </a:r>
          </a:p>
          <a:p>
            <a:r>
              <a:rPr lang="en-US" sz="3200" dirty="0">
                <a:latin typeface="Times New Roman" panose="02020603050405020304" pitchFamily="18" charset="0"/>
                <a:cs typeface="Times New Roman" panose="02020603050405020304" pitchFamily="18" charset="0"/>
              </a:rPr>
              <a:t>● </a:t>
            </a:r>
            <a:r>
              <a:rPr lang="en-US" sz="3200" dirty="0" smtClean="0"/>
              <a:t>A Generic Project</a:t>
            </a:r>
          </a:p>
          <a:p>
            <a:r>
              <a:rPr lang="en-US" sz="3200" dirty="0">
                <a:latin typeface="Times New Roman" panose="02020603050405020304" pitchFamily="18" charset="0"/>
                <a:cs typeface="Times New Roman" panose="02020603050405020304" pitchFamily="18" charset="0"/>
              </a:rPr>
              <a:t>● </a:t>
            </a:r>
            <a:r>
              <a:rPr lang="en-US" sz="3200" dirty="0" smtClean="0"/>
              <a:t>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Unplugged Introduction to a project</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Classroom jobs</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lesson</a:t>
            </a:r>
          </a:p>
          <a:p>
            <a:endParaRPr lang="en-US" dirty="0"/>
          </a:p>
        </p:txBody>
      </p:sp>
      <p:sp>
        <p:nvSpPr>
          <p:cNvPr id="3" name="Right Arrow 2"/>
          <p:cNvSpPr/>
          <p:nvPr/>
        </p:nvSpPr>
        <p:spPr>
          <a:xfrm>
            <a:off x="141668" y="2794714"/>
            <a:ext cx="579549" cy="32197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319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7279" y="772732"/>
            <a:ext cx="9040969" cy="5293757"/>
          </a:xfrm>
          <a:prstGeom prst="rect">
            <a:avLst/>
          </a:prstGeom>
          <a:noFill/>
        </p:spPr>
        <p:txBody>
          <a:bodyPr wrap="square" rtlCol="0">
            <a:spAutoFit/>
          </a:bodyPr>
          <a:lstStyle/>
          <a:p>
            <a:r>
              <a:rPr lang="en-US" sz="3200" b="1" dirty="0"/>
              <a:t>Here is </a:t>
            </a:r>
            <a:r>
              <a:rPr lang="en-US" sz="3200" b="1" dirty="0" smtClean="0"/>
              <a:t>the first project I am going to share with you.  I classify it as a </a:t>
            </a:r>
            <a:r>
              <a:rPr lang="en-US" sz="3200" b="1" u="sng" dirty="0" smtClean="0"/>
              <a:t>Generic</a:t>
            </a:r>
            <a:r>
              <a:rPr lang="en-US" sz="3200" b="1" dirty="0" smtClean="0"/>
              <a:t> </a:t>
            </a:r>
            <a:r>
              <a:rPr lang="en-US" sz="3200" b="1" dirty="0"/>
              <a:t>Project</a:t>
            </a:r>
            <a:r>
              <a:rPr lang="en-US" sz="3200" b="1" dirty="0" smtClean="0"/>
              <a:t>.</a:t>
            </a:r>
            <a:r>
              <a:rPr lang="en-US" sz="3200" b="1" dirty="0"/>
              <a:t> </a:t>
            </a:r>
            <a:endParaRPr lang="en-US" sz="3200" b="1" dirty="0" smtClean="0"/>
          </a:p>
          <a:p>
            <a:r>
              <a:rPr lang="en-US" sz="3200" b="1" dirty="0" smtClean="0"/>
              <a:t>It </a:t>
            </a:r>
            <a:r>
              <a:rPr lang="en-US" sz="3200" b="1" dirty="0"/>
              <a:t>is a project example of the idea of </a:t>
            </a:r>
            <a:r>
              <a:rPr lang="en-US" sz="3200" b="1" i="1" dirty="0"/>
              <a:t>low floor, high ceiling, and wide walls</a:t>
            </a:r>
            <a:r>
              <a:rPr lang="en-US" sz="3200" b="1" dirty="0"/>
              <a:t>. </a:t>
            </a:r>
            <a:endParaRPr lang="en-US" sz="3200" b="1" dirty="0" smtClean="0"/>
          </a:p>
          <a:p>
            <a:r>
              <a:rPr lang="en-US" sz="3200" b="1" dirty="0" smtClean="0"/>
              <a:t>This </a:t>
            </a:r>
            <a:r>
              <a:rPr lang="en-US" sz="3200" b="1" dirty="0"/>
              <a:t>project has minimal coding (low floor) to be successful and yet, the coding can be enhanced and added on to (high ceiling) in any number of ways.  </a:t>
            </a:r>
            <a:endParaRPr lang="en-US" sz="3200" b="1" dirty="0" smtClean="0"/>
          </a:p>
          <a:p>
            <a:r>
              <a:rPr lang="en-US" sz="3200" b="1" dirty="0" smtClean="0"/>
              <a:t>The </a:t>
            </a:r>
            <a:r>
              <a:rPr lang="en-US" sz="3200" b="1" dirty="0"/>
              <a:t>information needed to </a:t>
            </a:r>
            <a:r>
              <a:rPr lang="en-US" sz="3200" b="1" dirty="0" smtClean="0"/>
              <a:t>be include </a:t>
            </a:r>
            <a:r>
              <a:rPr lang="en-US" sz="3200" b="1" dirty="0"/>
              <a:t>in the project can be from any subject area and any grade level (wide walls). </a:t>
            </a:r>
            <a:endParaRPr lang="en-US" sz="3200" dirty="0"/>
          </a:p>
          <a:p>
            <a:endParaRPr lang="en-US" dirty="0"/>
          </a:p>
        </p:txBody>
      </p:sp>
    </p:spTree>
    <p:extLst>
      <p:ext uri="{BB962C8B-B14F-4D97-AF65-F5344CB8AC3E}">
        <p14:creationId xmlns:p14="http://schemas.microsoft.com/office/powerpoint/2010/main" val="3095500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8186" y="772732"/>
            <a:ext cx="10650828" cy="738664"/>
          </a:xfrm>
          <a:prstGeom prst="rect">
            <a:avLst/>
          </a:prstGeom>
          <a:noFill/>
        </p:spPr>
        <p:txBody>
          <a:bodyPr wrap="square" rtlCol="0">
            <a:spAutoFit/>
          </a:bodyPr>
          <a:lstStyle/>
          <a:p>
            <a:r>
              <a:rPr lang="en-US" sz="2400" b="1" dirty="0" smtClean="0">
                <a:hlinkClick r:id="rId2"/>
              </a:rPr>
              <a:t>https</a:t>
            </a:r>
            <a:r>
              <a:rPr lang="en-US" sz="2400" b="1" dirty="0" smtClean="0">
                <a:hlinkClick r:id="rId2"/>
              </a:rPr>
              <a:t>://scratch.mit.edu/projects/10014866/</a:t>
            </a:r>
            <a:endParaRPr lang="en-US" sz="2400" b="1" dirty="0" smtClean="0"/>
          </a:p>
          <a:p>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2125014" y="1403798"/>
            <a:ext cx="6143223" cy="4636394"/>
          </a:xfrm>
          <a:prstGeom prst="rect">
            <a:avLst/>
          </a:prstGeom>
          <a:noFill/>
          <a:ln>
            <a:noFill/>
          </a:ln>
        </p:spPr>
      </p:pic>
    </p:spTree>
    <p:extLst>
      <p:ext uri="{BB962C8B-B14F-4D97-AF65-F5344CB8AC3E}">
        <p14:creationId xmlns:p14="http://schemas.microsoft.com/office/powerpoint/2010/main" val="3244156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708338"/>
            <a:ext cx="10869769" cy="5293757"/>
          </a:xfrm>
          <a:prstGeom prst="rect">
            <a:avLst/>
          </a:prstGeom>
          <a:noFill/>
        </p:spPr>
        <p:txBody>
          <a:bodyPr wrap="square" rtlCol="0">
            <a:spAutoFit/>
          </a:bodyPr>
          <a:lstStyle/>
          <a:p>
            <a:pPr algn="ctr"/>
            <a:r>
              <a:rPr lang="en-US" sz="3200" dirty="0" smtClean="0"/>
              <a:t>Plan for the Afternoon </a:t>
            </a:r>
            <a:endParaRPr lang="en-US" sz="3200" dirty="0"/>
          </a:p>
          <a:p>
            <a:r>
              <a:rPr lang="en-US" sz="3200" dirty="0" smtClean="0">
                <a:latin typeface="Times New Roman" panose="02020603050405020304" pitchFamily="18" charset="0"/>
                <a:cs typeface="Times New Roman" panose="02020603050405020304" pitchFamily="18" charset="0"/>
              </a:rPr>
              <a:t>● </a:t>
            </a:r>
            <a:r>
              <a:rPr lang="en-US" sz="3200" dirty="0" smtClean="0"/>
              <a:t>Quick Introduction</a:t>
            </a:r>
          </a:p>
          <a:p>
            <a:r>
              <a:rPr lang="en-US" sz="3200" dirty="0">
                <a:latin typeface="Times New Roman" panose="02020603050405020304" pitchFamily="18" charset="0"/>
                <a:cs typeface="Times New Roman" panose="02020603050405020304" pitchFamily="18" charset="0"/>
              </a:rPr>
              <a:t>● </a:t>
            </a:r>
            <a:r>
              <a:rPr lang="en-US" sz="3200" dirty="0" smtClean="0"/>
              <a:t>How to find a project you can use</a:t>
            </a:r>
          </a:p>
          <a:p>
            <a:r>
              <a:rPr lang="en-US" sz="3200" dirty="0">
                <a:latin typeface="Times New Roman" panose="02020603050405020304" pitchFamily="18" charset="0"/>
                <a:cs typeface="Times New Roman" panose="02020603050405020304" pitchFamily="18" charset="0"/>
              </a:rPr>
              <a:t>● </a:t>
            </a:r>
            <a:r>
              <a:rPr lang="en-US" sz="3200" dirty="0" smtClean="0"/>
              <a:t>How to determine how you can use a project </a:t>
            </a:r>
          </a:p>
          <a:p>
            <a:r>
              <a:rPr lang="en-US" sz="3200" dirty="0">
                <a:latin typeface="Times New Roman" panose="02020603050405020304" pitchFamily="18" charset="0"/>
                <a:cs typeface="Times New Roman" panose="02020603050405020304" pitchFamily="18" charset="0"/>
              </a:rPr>
              <a:t>● </a:t>
            </a:r>
            <a:r>
              <a:rPr lang="en-US" sz="3200" dirty="0" smtClean="0"/>
              <a:t>A Generic Project</a:t>
            </a:r>
          </a:p>
          <a:p>
            <a:r>
              <a:rPr lang="en-US" sz="3200" dirty="0">
                <a:latin typeface="Times New Roman" panose="02020603050405020304" pitchFamily="18" charset="0"/>
                <a:cs typeface="Times New Roman" panose="02020603050405020304" pitchFamily="18" charset="0"/>
              </a:rPr>
              <a:t>● </a:t>
            </a:r>
            <a:r>
              <a:rPr lang="en-US" sz="3200" dirty="0" smtClean="0"/>
              <a:t>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Unplugged Introduction to a project</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Classroom jobs</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lesson</a:t>
            </a:r>
          </a:p>
          <a:p>
            <a:endParaRPr lang="en-US" dirty="0"/>
          </a:p>
        </p:txBody>
      </p:sp>
      <p:sp>
        <p:nvSpPr>
          <p:cNvPr id="3" name="Right Arrow 2"/>
          <p:cNvSpPr/>
          <p:nvPr/>
        </p:nvSpPr>
        <p:spPr>
          <a:xfrm>
            <a:off x="64395" y="3348502"/>
            <a:ext cx="669701" cy="2318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767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708338"/>
            <a:ext cx="10869769" cy="5293757"/>
          </a:xfrm>
          <a:prstGeom prst="rect">
            <a:avLst/>
          </a:prstGeom>
          <a:noFill/>
        </p:spPr>
        <p:txBody>
          <a:bodyPr wrap="square" rtlCol="0">
            <a:spAutoFit/>
          </a:bodyPr>
          <a:lstStyle/>
          <a:p>
            <a:pPr algn="ctr"/>
            <a:r>
              <a:rPr lang="en-US" sz="3200" dirty="0" smtClean="0"/>
              <a:t>Plan for the Afternoon </a:t>
            </a:r>
            <a:endParaRPr lang="en-US" sz="3200" dirty="0"/>
          </a:p>
          <a:p>
            <a:r>
              <a:rPr lang="en-US" sz="3200" dirty="0" smtClean="0">
                <a:latin typeface="Times New Roman" panose="02020603050405020304" pitchFamily="18" charset="0"/>
                <a:cs typeface="Times New Roman" panose="02020603050405020304" pitchFamily="18" charset="0"/>
              </a:rPr>
              <a:t>● </a:t>
            </a:r>
            <a:r>
              <a:rPr lang="en-US" sz="3200" dirty="0" smtClean="0"/>
              <a:t>Quick Introduction</a:t>
            </a:r>
          </a:p>
          <a:p>
            <a:r>
              <a:rPr lang="en-US" sz="3200" dirty="0">
                <a:latin typeface="Times New Roman" panose="02020603050405020304" pitchFamily="18" charset="0"/>
                <a:cs typeface="Times New Roman" panose="02020603050405020304" pitchFamily="18" charset="0"/>
              </a:rPr>
              <a:t>● </a:t>
            </a:r>
            <a:r>
              <a:rPr lang="en-US" sz="3200" dirty="0" smtClean="0"/>
              <a:t>How to find a project you can use</a:t>
            </a:r>
          </a:p>
          <a:p>
            <a:r>
              <a:rPr lang="en-US" sz="3200" dirty="0">
                <a:latin typeface="Times New Roman" panose="02020603050405020304" pitchFamily="18" charset="0"/>
                <a:cs typeface="Times New Roman" panose="02020603050405020304" pitchFamily="18" charset="0"/>
              </a:rPr>
              <a:t>● </a:t>
            </a:r>
            <a:r>
              <a:rPr lang="en-US" sz="3200" dirty="0" smtClean="0"/>
              <a:t>How to determine how you can use a project </a:t>
            </a:r>
          </a:p>
          <a:p>
            <a:r>
              <a:rPr lang="en-US" sz="3200" dirty="0">
                <a:latin typeface="Times New Roman" panose="02020603050405020304" pitchFamily="18" charset="0"/>
                <a:cs typeface="Times New Roman" panose="02020603050405020304" pitchFamily="18" charset="0"/>
              </a:rPr>
              <a:t>● </a:t>
            </a:r>
            <a:r>
              <a:rPr lang="en-US" sz="3200" dirty="0" smtClean="0"/>
              <a:t>A Generic Project</a:t>
            </a:r>
          </a:p>
          <a:p>
            <a:r>
              <a:rPr lang="en-US" sz="3200" dirty="0">
                <a:latin typeface="Times New Roman" panose="02020603050405020304" pitchFamily="18" charset="0"/>
                <a:cs typeface="Times New Roman" panose="02020603050405020304" pitchFamily="18" charset="0"/>
              </a:rPr>
              <a:t>● </a:t>
            </a:r>
            <a:r>
              <a:rPr lang="en-US" sz="3200" dirty="0" smtClean="0"/>
              <a:t>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Unplugged Introduction to a project</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Classroom jobs</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lesson</a:t>
            </a:r>
          </a:p>
          <a:p>
            <a:endParaRPr lang="en-US" dirty="0"/>
          </a:p>
        </p:txBody>
      </p:sp>
      <p:sp>
        <p:nvSpPr>
          <p:cNvPr id="3" name="Right Arrow 2"/>
          <p:cNvSpPr/>
          <p:nvPr/>
        </p:nvSpPr>
        <p:spPr>
          <a:xfrm>
            <a:off x="64395" y="3837904"/>
            <a:ext cx="669701" cy="2318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4439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4881"/>
          </a:xfrm>
          <a:solidFill>
            <a:schemeClr val="accent4">
              <a:lumMod val="20000"/>
              <a:lumOff val="80000"/>
            </a:schemeClr>
          </a:solidFill>
        </p:spPr>
        <p:txBody>
          <a:bodyPr>
            <a:normAutofit fontScale="90000"/>
          </a:bodyPr>
          <a:lstStyle/>
          <a:p>
            <a:r>
              <a:rPr lang="en-US" dirty="0" smtClean="0"/>
              <a:t>The goals of this workshop are:</a:t>
            </a:r>
            <a:endParaRPr lang="en-US" dirty="0"/>
          </a:p>
        </p:txBody>
      </p:sp>
      <p:sp>
        <p:nvSpPr>
          <p:cNvPr id="3" name="Content Placeholder 2"/>
          <p:cNvSpPr>
            <a:spLocks noGrp="1"/>
          </p:cNvSpPr>
          <p:nvPr>
            <p:ph idx="1"/>
          </p:nvPr>
        </p:nvSpPr>
        <p:spPr>
          <a:xfrm>
            <a:off x="838200" y="850006"/>
            <a:ext cx="10515600" cy="5326957"/>
          </a:xfrm>
          <a:solidFill>
            <a:schemeClr val="accent5">
              <a:lumMod val="20000"/>
              <a:lumOff val="80000"/>
            </a:schemeClr>
          </a:solidFill>
        </p:spPr>
        <p:txBody>
          <a:bodyPr/>
          <a:lstStyle/>
          <a:p>
            <a:endParaRPr lang="en-US" sz="3200" dirty="0" smtClean="0"/>
          </a:p>
          <a:p>
            <a:r>
              <a:rPr lang="en-US" sz="3200" dirty="0" smtClean="0"/>
              <a:t>To </a:t>
            </a:r>
            <a:r>
              <a:rPr lang="en-US" sz="3200" dirty="0" smtClean="0"/>
              <a:t>provide a practical and informative session for educators who would like their students to code in </a:t>
            </a:r>
            <a:r>
              <a:rPr lang="en-US" sz="3200" dirty="0" smtClean="0"/>
              <a:t>Scratch</a:t>
            </a:r>
          </a:p>
          <a:p>
            <a:endParaRPr lang="en-US" sz="3200" dirty="0" smtClean="0"/>
          </a:p>
          <a:p>
            <a:r>
              <a:rPr lang="en-US" sz="3200" dirty="0" smtClean="0"/>
              <a:t>To showcase useful resources for teachers to develop their students’ ability to code projects assigned to them or of their own </a:t>
            </a:r>
            <a:r>
              <a:rPr lang="en-US" sz="3200" dirty="0" smtClean="0"/>
              <a:t>creation</a:t>
            </a:r>
          </a:p>
          <a:p>
            <a:endParaRPr lang="en-US" sz="3200" dirty="0" smtClean="0"/>
          </a:p>
          <a:p>
            <a:r>
              <a:rPr lang="en-US" sz="3200" dirty="0" smtClean="0"/>
              <a:t>To develop a community of teachers working together within GECDSB to share resources and assistance</a:t>
            </a:r>
          </a:p>
          <a:p>
            <a:pPr marL="0" indent="0">
              <a:buNone/>
            </a:pPr>
            <a:endParaRPr lang="en-US" dirty="0" smtClean="0"/>
          </a:p>
          <a:p>
            <a:endParaRPr lang="en-US" dirty="0"/>
          </a:p>
        </p:txBody>
      </p:sp>
    </p:spTree>
    <p:extLst>
      <p:ext uri="{BB962C8B-B14F-4D97-AF65-F5344CB8AC3E}">
        <p14:creationId xmlns:p14="http://schemas.microsoft.com/office/powerpoint/2010/main" val="4126483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8642" y="1493949"/>
            <a:ext cx="10251583" cy="2554545"/>
          </a:xfrm>
          <a:prstGeom prst="rect">
            <a:avLst/>
          </a:prstGeom>
          <a:solidFill>
            <a:schemeClr val="accent2">
              <a:lumMod val="20000"/>
              <a:lumOff val="80000"/>
            </a:schemeClr>
          </a:solidFill>
        </p:spPr>
        <p:txBody>
          <a:bodyPr wrap="square" rtlCol="0">
            <a:spAutoFit/>
          </a:bodyPr>
          <a:lstStyle/>
          <a:p>
            <a:pPr algn="ctr"/>
            <a:r>
              <a:rPr lang="en-US" sz="4000" b="1" u="sng" dirty="0" smtClean="0"/>
              <a:t>Guess My Number Game</a:t>
            </a:r>
          </a:p>
          <a:p>
            <a:r>
              <a:rPr lang="en-US" sz="4000" dirty="0" smtClean="0"/>
              <a:t>How do we introduce the ideas to our students so they can develop a coding algorithm?</a:t>
            </a:r>
          </a:p>
          <a:p>
            <a:r>
              <a:rPr lang="en-US" sz="4000" dirty="0" smtClean="0"/>
              <a:t>One way is to act it out. </a:t>
            </a:r>
            <a:endParaRPr lang="en-US" sz="4000" dirty="0"/>
          </a:p>
        </p:txBody>
      </p:sp>
    </p:spTree>
    <p:extLst>
      <p:ext uri="{BB962C8B-B14F-4D97-AF65-F5344CB8AC3E}">
        <p14:creationId xmlns:p14="http://schemas.microsoft.com/office/powerpoint/2010/main" val="1484925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708338"/>
            <a:ext cx="10869769" cy="5293757"/>
          </a:xfrm>
          <a:prstGeom prst="rect">
            <a:avLst/>
          </a:prstGeom>
          <a:noFill/>
        </p:spPr>
        <p:txBody>
          <a:bodyPr wrap="square" rtlCol="0">
            <a:spAutoFit/>
          </a:bodyPr>
          <a:lstStyle/>
          <a:p>
            <a:pPr algn="ctr"/>
            <a:r>
              <a:rPr lang="en-US" sz="3200" dirty="0" smtClean="0"/>
              <a:t>Plan for the Afternoon </a:t>
            </a:r>
            <a:endParaRPr lang="en-US" sz="3200" dirty="0"/>
          </a:p>
          <a:p>
            <a:r>
              <a:rPr lang="en-US" sz="3200" dirty="0" smtClean="0">
                <a:latin typeface="Times New Roman" panose="02020603050405020304" pitchFamily="18" charset="0"/>
                <a:cs typeface="Times New Roman" panose="02020603050405020304" pitchFamily="18" charset="0"/>
              </a:rPr>
              <a:t>● </a:t>
            </a:r>
            <a:r>
              <a:rPr lang="en-US" sz="3200" dirty="0" smtClean="0"/>
              <a:t>Quick Introduction</a:t>
            </a:r>
          </a:p>
          <a:p>
            <a:r>
              <a:rPr lang="en-US" sz="3200" dirty="0">
                <a:latin typeface="Times New Roman" panose="02020603050405020304" pitchFamily="18" charset="0"/>
                <a:cs typeface="Times New Roman" panose="02020603050405020304" pitchFamily="18" charset="0"/>
              </a:rPr>
              <a:t>● </a:t>
            </a:r>
            <a:r>
              <a:rPr lang="en-US" sz="3200" dirty="0" smtClean="0"/>
              <a:t>How to find a project you can use</a:t>
            </a:r>
          </a:p>
          <a:p>
            <a:r>
              <a:rPr lang="en-US" sz="3200" dirty="0">
                <a:latin typeface="Times New Roman" panose="02020603050405020304" pitchFamily="18" charset="0"/>
                <a:cs typeface="Times New Roman" panose="02020603050405020304" pitchFamily="18" charset="0"/>
              </a:rPr>
              <a:t>● </a:t>
            </a:r>
            <a:r>
              <a:rPr lang="en-US" sz="3200" dirty="0" smtClean="0"/>
              <a:t>How to determine how you can use a project </a:t>
            </a:r>
          </a:p>
          <a:p>
            <a:r>
              <a:rPr lang="en-US" sz="3200" dirty="0">
                <a:latin typeface="Times New Roman" panose="02020603050405020304" pitchFamily="18" charset="0"/>
                <a:cs typeface="Times New Roman" panose="02020603050405020304" pitchFamily="18" charset="0"/>
              </a:rPr>
              <a:t>● </a:t>
            </a:r>
            <a:r>
              <a:rPr lang="en-US" sz="3200" dirty="0" smtClean="0"/>
              <a:t>A Generic Project</a:t>
            </a:r>
          </a:p>
          <a:p>
            <a:r>
              <a:rPr lang="en-US" sz="3200" dirty="0">
                <a:latin typeface="Times New Roman" panose="02020603050405020304" pitchFamily="18" charset="0"/>
                <a:cs typeface="Times New Roman" panose="02020603050405020304" pitchFamily="18" charset="0"/>
              </a:rPr>
              <a:t>● </a:t>
            </a:r>
            <a:r>
              <a:rPr lang="en-US" sz="3200" dirty="0" smtClean="0"/>
              <a:t>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Unplugged Introduction to a project</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Classroom jobs</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lesson</a:t>
            </a:r>
          </a:p>
          <a:p>
            <a:endParaRPr lang="en-US" dirty="0"/>
          </a:p>
        </p:txBody>
      </p:sp>
      <p:sp>
        <p:nvSpPr>
          <p:cNvPr id="3" name="Right Arrow 2"/>
          <p:cNvSpPr/>
          <p:nvPr/>
        </p:nvSpPr>
        <p:spPr>
          <a:xfrm>
            <a:off x="167426" y="4327302"/>
            <a:ext cx="566670" cy="2060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79949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708338"/>
            <a:ext cx="10869769" cy="5293757"/>
          </a:xfrm>
          <a:prstGeom prst="rect">
            <a:avLst/>
          </a:prstGeom>
          <a:noFill/>
        </p:spPr>
        <p:txBody>
          <a:bodyPr wrap="square" rtlCol="0">
            <a:spAutoFit/>
          </a:bodyPr>
          <a:lstStyle/>
          <a:p>
            <a:pPr algn="ctr"/>
            <a:r>
              <a:rPr lang="en-US" sz="3200" dirty="0" smtClean="0"/>
              <a:t>Plan for the Afternoon </a:t>
            </a:r>
            <a:endParaRPr lang="en-US" sz="3200" dirty="0"/>
          </a:p>
          <a:p>
            <a:r>
              <a:rPr lang="en-US" sz="3200" dirty="0" smtClean="0">
                <a:latin typeface="Times New Roman" panose="02020603050405020304" pitchFamily="18" charset="0"/>
                <a:cs typeface="Times New Roman" panose="02020603050405020304" pitchFamily="18" charset="0"/>
              </a:rPr>
              <a:t>● </a:t>
            </a:r>
            <a:r>
              <a:rPr lang="en-US" sz="3200" dirty="0" smtClean="0"/>
              <a:t>Quick Introduction</a:t>
            </a:r>
          </a:p>
          <a:p>
            <a:r>
              <a:rPr lang="en-US" sz="3200" dirty="0">
                <a:latin typeface="Times New Roman" panose="02020603050405020304" pitchFamily="18" charset="0"/>
                <a:cs typeface="Times New Roman" panose="02020603050405020304" pitchFamily="18" charset="0"/>
              </a:rPr>
              <a:t>● </a:t>
            </a:r>
            <a:r>
              <a:rPr lang="en-US" sz="3200" dirty="0" smtClean="0"/>
              <a:t>How to find a project you can use</a:t>
            </a:r>
          </a:p>
          <a:p>
            <a:r>
              <a:rPr lang="en-US" sz="3200" dirty="0">
                <a:latin typeface="Times New Roman" panose="02020603050405020304" pitchFamily="18" charset="0"/>
                <a:cs typeface="Times New Roman" panose="02020603050405020304" pitchFamily="18" charset="0"/>
              </a:rPr>
              <a:t>● </a:t>
            </a:r>
            <a:r>
              <a:rPr lang="en-US" sz="3200" dirty="0" smtClean="0"/>
              <a:t>How to determine how you can use a project </a:t>
            </a:r>
          </a:p>
          <a:p>
            <a:r>
              <a:rPr lang="en-US" sz="3200" dirty="0">
                <a:latin typeface="Times New Roman" panose="02020603050405020304" pitchFamily="18" charset="0"/>
                <a:cs typeface="Times New Roman" panose="02020603050405020304" pitchFamily="18" charset="0"/>
              </a:rPr>
              <a:t>● </a:t>
            </a:r>
            <a:r>
              <a:rPr lang="en-US" sz="3200" dirty="0" smtClean="0"/>
              <a:t>A Generic Project</a:t>
            </a:r>
          </a:p>
          <a:p>
            <a:r>
              <a:rPr lang="en-US" sz="3200" dirty="0">
                <a:latin typeface="Times New Roman" panose="02020603050405020304" pitchFamily="18" charset="0"/>
                <a:cs typeface="Times New Roman" panose="02020603050405020304" pitchFamily="18" charset="0"/>
              </a:rPr>
              <a:t>● </a:t>
            </a:r>
            <a:r>
              <a:rPr lang="en-US" sz="3200" dirty="0" smtClean="0"/>
              <a:t>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Unplugged Introduction to a project</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Classroom jobs</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lesson</a:t>
            </a:r>
          </a:p>
          <a:p>
            <a:endParaRPr lang="en-US" dirty="0"/>
          </a:p>
        </p:txBody>
      </p:sp>
      <p:sp>
        <p:nvSpPr>
          <p:cNvPr id="3" name="Right Arrow 2"/>
          <p:cNvSpPr/>
          <p:nvPr/>
        </p:nvSpPr>
        <p:spPr>
          <a:xfrm>
            <a:off x="128789" y="4835373"/>
            <a:ext cx="540912" cy="22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50728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6676" y="1403797"/>
            <a:ext cx="9131121" cy="3785652"/>
          </a:xfrm>
          <a:prstGeom prst="rect">
            <a:avLst/>
          </a:prstGeom>
          <a:solidFill>
            <a:schemeClr val="accent3">
              <a:lumMod val="20000"/>
              <a:lumOff val="80000"/>
            </a:schemeClr>
          </a:solidFill>
        </p:spPr>
        <p:txBody>
          <a:bodyPr wrap="square" rtlCol="0">
            <a:spAutoFit/>
          </a:bodyPr>
          <a:lstStyle/>
          <a:p>
            <a:r>
              <a:rPr lang="en-US" sz="4800" dirty="0" smtClean="0"/>
              <a:t>How else can we integrate Scratch coding into our day AND develop our understanding of coding at the same time?</a:t>
            </a:r>
          </a:p>
          <a:p>
            <a:r>
              <a:rPr lang="en-US" sz="4800" dirty="0" smtClean="0"/>
              <a:t>Handout: Scratch Classroom Jobs</a:t>
            </a:r>
            <a:endParaRPr lang="en-US" sz="4800" dirty="0"/>
          </a:p>
        </p:txBody>
      </p:sp>
    </p:spTree>
    <p:extLst>
      <p:ext uri="{BB962C8B-B14F-4D97-AF65-F5344CB8AC3E}">
        <p14:creationId xmlns:p14="http://schemas.microsoft.com/office/powerpoint/2010/main" val="1032289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708338"/>
            <a:ext cx="10869769" cy="5293757"/>
          </a:xfrm>
          <a:prstGeom prst="rect">
            <a:avLst/>
          </a:prstGeom>
          <a:noFill/>
        </p:spPr>
        <p:txBody>
          <a:bodyPr wrap="square" rtlCol="0">
            <a:spAutoFit/>
          </a:bodyPr>
          <a:lstStyle/>
          <a:p>
            <a:pPr algn="ctr"/>
            <a:r>
              <a:rPr lang="en-US" sz="3200" dirty="0" smtClean="0"/>
              <a:t>Plan for the Afternoon </a:t>
            </a:r>
            <a:endParaRPr lang="en-US" sz="3200" dirty="0"/>
          </a:p>
          <a:p>
            <a:r>
              <a:rPr lang="en-US" sz="3200" dirty="0" smtClean="0">
                <a:latin typeface="Times New Roman" panose="02020603050405020304" pitchFamily="18" charset="0"/>
                <a:cs typeface="Times New Roman" panose="02020603050405020304" pitchFamily="18" charset="0"/>
              </a:rPr>
              <a:t>● </a:t>
            </a:r>
            <a:r>
              <a:rPr lang="en-US" sz="3200" dirty="0" smtClean="0"/>
              <a:t>Quick Introduction</a:t>
            </a:r>
          </a:p>
          <a:p>
            <a:r>
              <a:rPr lang="en-US" sz="3200" dirty="0">
                <a:latin typeface="Times New Roman" panose="02020603050405020304" pitchFamily="18" charset="0"/>
                <a:cs typeface="Times New Roman" panose="02020603050405020304" pitchFamily="18" charset="0"/>
              </a:rPr>
              <a:t>● </a:t>
            </a:r>
            <a:r>
              <a:rPr lang="en-US" sz="3200" dirty="0" smtClean="0"/>
              <a:t>How to find a project you can use</a:t>
            </a:r>
          </a:p>
          <a:p>
            <a:r>
              <a:rPr lang="en-US" sz="3200" dirty="0">
                <a:latin typeface="Times New Roman" panose="02020603050405020304" pitchFamily="18" charset="0"/>
                <a:cs typeface="Times New Roman" panose="02020603050405020304" pitchFamily="18" charset="0"/>
              </a:rPr>
              <a:t>● </a:t>
            </a:r>
            <a:r>
              <a:rPr lang="en-US" sz="3200" dirty="0" smtClean="0"/>
              <a:t>How to determine how you can use a project </a:t>
            </a:r>
          </a:p>
          <a:p>
            <a:r>
              <a:rPr lang="en-US" sz="3200" dirty="0">
                <a:latin typeface="Times New Roman" panose="02020603050405020304" pitchFamily="18" charset="0"/>
                <a:cs typeface="Times New Roman" panose="02020603050405020304" pitchFamily="18" charset="0"/>
              </a:rPr>
              <a:t>● </a:t>
            </a:r>
            <a:r>
              <a:rPr lang="en-US" sz="3200" dirty="0" smtClean="0"/>
              <a:t>A Generic Project</a:t>
            </a:r>
          </a:p>
          <a:p>
            <a:r>
              <a:rPr lang="en-US" sz="3200" dirty="0">
                <a:latin typeface="Times New Roman" panose="02020603050405020304" pitchFamily="18" charset="0"/>
                <a:cs typeface="Times New Roman" panose="02020603050405020304" pitchFamily="18" charset="0"/>
              </a:rPr>
              <a:t>● </a:t>
            </a:r>
            <a:r>
              <a:rPr lang="en-US" sz="3200" dirty="0" smtClean="0"/>
              <a:t>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Unplugged Introduction to a project</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Classroom jobs</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lesson</a:t>
            </a:r>
          </a:p>
          <a:p>
            <a:endParaRPr lang="en-US" dirty="0"/>
          </a:p>
        </p:txBody>
      </p:sp>
      <p:sp>
        <p:nvSpPr>
          <p:cNvPr id="3" name="Right Arrow 2"/>
          <p:cNvSpPr/>
          <p:nvPr/>
        </p:nvSpPr>
        <p:spPr>
          <a:xfrm>
            <a:off x="90153" y="5331854"/>
            <a:ext cx="669701" cy="18030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373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9261" y="1762147"/>
            <a:ext cx="6233375" cy="4429332"/>
          </a:xfrm>
          <a:prstGeom prst="rect">
            <a:avLst/>
          </a:prstGeom>
        </p:spPr>
      </p:pic>
      <p:sp>
        <p:nvSpPr>
          <p:cNvPr id="4" name="TextBox 3"/>
          <p:cNvSpPr txBox="1"/>
          <p:nvPr/>
        </p:nvSpPr>
        <p:spPr>
          <a:xfrm>
            <a:off x="643944" y="5984520"/>
            <a:ext cx="4198512" cy="369332"/>
          </a:xfrm>
          <a:prstGeom prst="rect">
            <a:avLst/>
          </a:prstGeom>
          <a:noFill/>
        </p:spPr>
        <p:txBody>
          <a:bodyPr wrap="square" rtlCol="0">
            <a:spAutoFit/>
          </a:bodyPr>
          <a:lstStyle/>
          <a:p>
            <a:r>
              <a:rPr lang="en-US" dirty="0" smtClean="0"/>
              <a:t>Thanks Doug Peterson</a:t>
            </a:r>
            <a:endParaRPr lang="en-US" dirty="0"/>
          </a:p>
        </p:txBody>
      </p:sp>
      <p:sp>
        <p:nvSpPr>
          <p:cNvPr id="5" name="TextBox 4"/>
          <p:cNvSpPr txBox="1"/>
          <p:nvPr/>
        </p:nvSpPr>
        <p:spPr>
          <a:xfrm>
            <a:off x="1313645" y="323148"/>
            <a:ext cx="8435662" cy="1477328"/>
          </a:xfrm>
          <a:prstGeom prst="rect">
            <a:avLst/>
          </a:prstGeom>
          <a:noFill/>
        </p:spPr>
        <p:txBody>
          <a:bodyPr wrap="square" rtlCol="0">
            <a:spAutoFit/>
          </a:bodyPr>
          <a:lstStyle/>
          <a:p>
            <a:pPr algn="ctr"/>
            <a:r>
              <a:rPr lang="en-US" sz="3600" dirty="0" smtClean="0"/>
              <a:t>What I cannot create</a:t>
            </a:r>
          </a:p>
          <a:p>
            <a:pPr algn="ctr"/>
            <a:r>
              <a:rPr lang="en-US" sz="3600" dirty="0" smtClean="0"/>
              <a:t>I do not understand</a:t>
            </a:r>
          </a:p>
          <a:p>
            <a:endParaRPr lang="en-US" dirty="0"/>
          </a:p>
        </p:txBody>
      </p:sp>
      <p:sp>
        <p:nvSpPr>
          <p:cNvPr id="6" name="TextBox 5"/>
          <p:cNvSpPr txBox="1"/>
          <p:nvPr/>
        </p:nvSpPr>
        <p:spPr>
          <a:xfrm>
            <a:off x="4610637" y="6169186"/>
            <a:ext cx="6593983" cy="373282"/>
          </a:xfrm>
          <a:prstGeom prst="rect">
            <a:avLst/>
          </a:prstGeom>
          <a:noFill/>
        </p:spPr>
        <p:txBody>
          <a:bodyPr wrap="square" rtlCol="0">
            <a:spAutoFit/>
          </a:bodyPr>
          <a:lstStyle/>
          <a:p>
            <a:r>
              <a:rPr lang="en-US"/>
              <a:t>Richard Feynman’s blackboard at the time of his death</a:t>
            </a:r>
            <a:endParaRPr lang="en-US" dirty="0"/>
          </a:p>
        </p:txBody>
      </p:sp>
    </p:spTree>
    <p:extLst>
      <p:ext uri="{BB962C8B-B14F-4D97-AF65-F5344CB8AC3E}">
        <p14:creationId xmlns:p14="http://schemas.microsoft.com/office/powerpoint/2010/main" val="17399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665962"/>
          </a:xfrm>
        </p:spPr>
        <p:txBody>
          <a:bodyPr/>
          <a:lstStyle/>
          <a:p>
            <a:r>
              <a:rPr lang="en-US" dirty="0" smtClean="0"/>
              <a:t>Scratch: </a:t>
            </a:r>
            <a:r>
              <a:rPr lang="en-US" cap="none" dirty="0" smtClean="0">
                <a:latin typeface="+mn-lt"/>
              </a:rPr>
              <a:t>https://scratch.mit.edu</a:t>
            </a:r>
            <a:endParaRPr lang="en-US" dirty="0">
              <a:latin typeface="+mn-lt"/>
            </a:endParaRPr>
          </a:p>
        </p:txBody>
      </p:sp>
      <p:pic>
        <p:nvPicPr>
          <p:cNvPr id="4" name="Picture 3" descr="C:\Users\12691\Downloads\clipart-claw-scratch-itch-clipart-paw-scratch-clipart-cat-scratch-N794rS-clipar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0665" y="180305"/>
            <a:ext cx="2838428" cy="2588653"/>
          </a:xfrm>
          <a:prstGeom prst="rect">
            <a:avLst/>
          </a:prstGeom>
          <a:noFill/>
          <a:ln>
            <a:noFill/>
          </a:ln>
        </p:spPr>
      </p:pic>
    </p:spTree>
    <p:extLst>
      <p:ext uri="{BB962C8B-B14F-4D97-AF65-F5344CB8AC3E}">
        <p14:creationId xmlns:p14="http://schemas.microsoft.com/office/powerpoint/2010/main" val="1493689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701" y="708338"/>
            <a:ext cx="10869769" cy="5293757"/>
          </a:xfrm>
          <a:prstGeom prst="rect">
            <a:avLst/>
          </a:prstGeom>
          <a:noFill/>
        </p:spPr>
        <p:txBody>
          <a:bodyPr wrap="square" rtlCol="0">
            <a:spAutoFit/>
          </a:bodyPr>
          <a:lstStyle/>
          <a:p>
            <a:pPr algn="ctr"/>
            <a:r>
              <a:rPr lang="en-US" sz="3200" dirty="0" smtClean="0"/>
              <a:t>Plan for the Afternoon </a:t>
            </a:r>
            <a:endParaRPr lang="en-US" sz="3200" dirty="0"/>
          </a:p>
          <a:p>
            <a:r>
              <a:rPr lang="en-US" sz="3200" dirty="0" smtClean="0">
                <a:latin typeface="Times New Roman" panose="02020603050405020304" pitchFamily="18" charset="0"/>
                <a:cs typeface="Times New Roman" panose="02020603050405020304" pitchFamily="18" charset="0"/>
              </a:rPr>
              <a:t>● </a:t>
            </a:r>
            <a:r>
              <a:rPr lang="en-US" sz="3200" dirty="0" smtClean="0"/>
              <a:t>Quick Introduction</a:t>
            </a:r>
          </a:p>
          <a:p>
            <a:r>
              <a:rPr lang="en-US" sz="3200" dirty="0">
                <a:latin typeface="Times New Roman" panose="02020603050405020304" pitchFamily="18" charset="0"/>
                <a:cs typeface="Times New Roman" panose="02020603050405020304" pitchFamily="18" charset="0"/>
              </a:rPr>
              <a:t>● </a:t>
            </a:r>
            <a:r>
              <a:rPr lang="en-US" sz="3200" dirty="0" smtClean="0"/>
              <a:t>How to find a project you can use</a:t>
            </a:r>
          </a:p>
          <a:p>
            <a:r>
              <a:rPr lang="en-US" sz="3200" dirty="0">
                <a:latin typeface="Times New Roman" panose="02020603050405020304" pitchFamily="18" charset="0"/>
                <a:cs typeface="Times New Roman" panose="02020603050405020304" pitchFamily="18" charset="0"/>
              </a:rPr>
              <a:t>● </a:t>
            </a:r>
            <a:r>
              <a:rPr lang="en-US" sz="3200" dirty="0" smtClean="0"/>
              <a:t>How to determine how you can use a project </a:t>
            </a:r>
          </a:p>
          <a:p>
            <a:r>
              <a:rPr lang="en-US" sz="3200" dirty="0">
                <a:latin typeface="Times New Roman" panose="02020603050405020304" pitchFamily="18" charset="0"/>
                <a:cs typeface="Times New Roman" panose="02020603050405020304" pitchFamily="18" charset="0"/>
              </a:rPr>
              <a:t>● </a:t>
            </a:r>
            <a:r>
              <a:rPr lang="en-US" sz="3200" dirty="0" smtClean="0"/>
              <a:t>A Generic Project</a:t>
            </a:r>
          </a:p>
          <a:p>
            <a:r>
              <a:rPr lang="en-US" sz="3200" dirty="0">
                <a:latin typeface="Times New Roman" panose="02020603050405020304" pitchFamily="18" charset="0"/>
                <a:cs typeface="Times New Roman" panose="02020603050405020304" pitchFamily="18" charset="0"/>
              </a:rPr>
              <a:t>● </a:t>
            </a:r>
            <a:r>
              <a:rPr lang="en-US" sz="3200" dirty="0" smtClean="0"/>
              <a:t>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Unplugged Introduction to a project</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lesson</a:t>
            </a:r>
          </a:p>
          <a:p>
            <a:r>
              <a:rPr lang="en-US" sz="3200" dirty="0">
                <a:latin typeface="Times New Roman" panose="02020603050405020304" pitchFamily="18" charset="0"/>
                <a:cs typeface="Times New Roman" panose="02020603050405020304" pitchFamily="18" charset="0"/>
              </a:rPr>
              <a:t>● </a:t>
            </a:r>
            <a:r>
              <a:rPr lang="en-US" sz="3200" dirty="0" smtClean="0"/>
              <a:t>Classroom jobs</a:t>
            </a:r>
          </a:p>
          <a:p>
            <a:r>
              <a:rPr lang="en-US" sz="3200" dirty="0">
                <a:latin typeface="Times New Roman" panose="02020603050405020304" pitchFamily="18" charset="0"/>
                <a:cs typeface="Times New Roman" panose="02020603050405020304" pitchFamily="18" charset="0"/>
              </a:rPr>
              <a:t>● </a:t>
            </a:r>
            <a:r>
              <a:rPr lang="en-US" sz="3200" dirty="0" smtClean="0"/>
              <a:t>Continue to work on a coding lesson</a:t>
            </a:r>
          </a:p>
          <a:p>
            <a:endParaRPr lang="en-US" dirty="0"/>
          </a:p>
        </p:txBody>
      </p:sp>
      <p:sp>
        <p:nvSpPr>
          <p:cNvPr id="3" name="Right Arrow 2"/>
          <p:cNvSpPr/>
          <p:nvPr/>
        </p:nvSpPr>
        <p:spPr>
          <a:xfrm>
            <a:off x="193184" y="1416677"/>
            <a:ext cx="540912" cy="1674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123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944" y="365126"/>
            <a:ext cx="11070465" cy="1270491"/>
          </a:xfrm>
          <a:solidFill>
            <a:schemeClr val="accent4">
              <a:lumMod val="20000"/>
              <a:lumOff val="80000"/>
            </a:schemeClr>
          </a:solidFill>
        </p:spPr>
        <p:txBody>
          <a:bodyPr>
            <a:normAutofit fontScale="90000"/>
          </a:bodyPr>
          <a:lstStyle/>
          <a:p>
            <a:r>
              <a:rPr lang="en-US" dirty="0" smtClean="0"/>
              <a:t>After </a:t>
            </a:r>
            <a:r>
              <a:rPr lang="en-US" dirty="0"/>
              <a:t>C</a:t>
            </a:r>
            <a:r>
              <a:rPr lang="en-US" dirty="0" smtClean="0"/>
              <a:t>ards, Tutorials, &amp; Starter Projects, what’s next for teachers?</a:t>
            </a:r>
            <a:endParaRPr lang="en-US" dirty="0"/>
          </a:p>
        </p:txBody>
      </p:sp>
      <p:sp>
        <p:nvSpPr>
          <p:cNvPr id="3" name="Content Placeholder 2"/>
          <p:cNvSpPr>
            <a:spLocks noGrp="1"/>
          </p:cNvSpPr>
          <p:nvPr>
            <p:ph idx="1"/>
          </p:nvPr>
        </p:nvSpPr>
        <p:spPr>
          <a:xfrm>
            <a:off x="838200" y="1635617"/>
            <a:ext cx="10515600" cy="4541346"/>
          </a:xfrm>
        </p:spPr>
        <p:txBody>
          <a:bodyPr/>
          <a:lstStyle/>
          <a:p>
            <a:r>
              <a:rPr lang="en-US" dirty="0" smtClean="0"/>
              <a:t> </a:t>
            </a:r>
            <a:r>
              <a:rPr lang="en-US" dirty="0" smtClean="0"/>
              <a:t>Follow a series of lesson plans in </a:t>
            </a:r>
            <a:r>
              <a:rPr lang="en-US" b="1" u="sng" dirty="0" smtClean="0"/>
              <a:t>An Introductory Computing Curriculum Using Scratch </a:t>
            </a:r>
            <a:r>
              <a:rPr lang="en-US" u="sng" dirty="0">
                <a:hlinkClick r:id="rId2"/>
              </a:rPr>
              <a:t>http://scratched.gse.harvard.edu/guide/files/CreativeComputing20141015.pdf</a:t>
            </a:r>
            <a:endParaRPr lang="en-US" dirty="0"/>
          </a:p>
          <a:p>
            <a:endParaRPr lang="en-US" dirty="0" smtClean="0"/>
          </a:p>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752081" y="2906108"/>
            <a:ext cx="6854190" cy="2351938"/>
          </a:xfrm>
          <a:prstGeom prst="rect">
            <a:avLst/>
          </a:prstGeom>
          <a:noFill/>
          <a:ln>
            <a:noFill/>
          </a:ln>
        </p:spPr>
      </p:pic>
      <p:sp>
        <p:nvSpPr>
          <p:cNvPr id="5" name="TextBox 4"/>
          <p:cNvSpPr txBox="1"/>
          <p:nvPr/>
        </p:nvSpPr>
        <p:spPr>
          <a:xfrm>
            <a:off x="838200" y="5434885"/>
            <a:ext cx="10515600" cy="1077218"/>
          </a:xfrm>
          <a:prstGeom prst="rect">
            <a:avLst/>
          </a:prstGeom>
          <a:solidFill>
            <a:schemeClr val="accent4">
              <a:lumMod val="20000"/>
              <a:lumOff val="80000"/>
            </a:schemeClr>
          </a:solidFill>
        </p:spPr>
        <p:txBody>
          <a:bodyPr wrap="square" rtlCol="0">
            <a:spAutoFit/>
          </a:bodyPr>
          <a:lstStyle/>
          <a:p>
            <a:r>
              <a:rPr lang="en-US" sz="3200" dirty="0" smtClean="0"/>
              <a:t>But … is there a way to not add on to our day and yet have our students code? </a:t>
            </a:r>
            <a:endParaRPr lang="en-US" sz="3200" dirty="0"/>
          </a:p>
        </p:txBody>
      </p:sp>
    </p:spTree>
    <p:extLst>
      <p:ext uri="{BB962C8B-B14F-4D97-AF65-F5344CB8AC3E}">
        <p14:creationId xmlns:p14="http://schemas.microsoft.com/office/powerpoint/2010/main" val="4221493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0036"/>
          </a:xfrm>
          <a:solidFill>
            <a:schemeClr val="accent4">
              <a:lumMod val="20000"/>
              <a:lumOff val="80000"/>
            </a:schemeClr>
          </a:solidFill>
        </p:spPr>
        <p:txBody>
          <a:bodyPr>
            <a:normAutofit fontScale="90000"/>
          </a:bodyPr>
          <a:lstStyle/>
          <a:p>
            <a:pPr algn="ctr"/>
            <a:r>
              <a:rPr lang="en-US" dirty="0" smtClean="0"/>
              <a:t>Where can teachers find out more?</a:t>
            </a:r>
            <a:br>
              <a:rPr lang="en-US" dirty="0" smtClean="0"/>
            </a:br>
            <a:r>
              <a:rPr lang="en-US" dirty="0" smtClean="0"/>
              <a:t>Scratch Help</a:t>
            </a:r>
            <a:endParaRPr lang="en-US" dirty="0"/>
          </a:p>
        </p:txBody>
      </p:sp>
      <p:sp>
        <p:nvSpPr>
          <p:cNvPr id="3" name="Content Placeholder 2"/>
          <p:cNvSpPr>
            <a:spLocks noGrp="1"/>
          </p:cNvSpPr>
          <p:nvPr>
            <p:ph idx="1"/>
          </p:nvPr>
        </p:nvSpPr>
        <p:spPr>
          <a:xfrm>
            <a:off x="838200" y="1596980"/>
            <a:ext cx="10515600" cy="4579983"/>
          </a:xfrm>
        </p:spPr>
        <p:txBody>
          <a:bodyPr/>
          <a:lstStyle/>
          <a:p>
            <a:r>
              <a:rPr lang="en-US" dirty="0" smtClean="0">
                <a:hlinkClick r:id="rId2"/>
              </a:rPr>
              <a:t>https</a:t>
            </a:r>
            <a:r>
              <a:rPr lang="en-US" dirty="0">
                <a:hlinkClick r:id="rId2"/>
              </a:rPr>
              <a:t>://scratch.mit.edu/help</a:t>
            </a:r>
            <a:r>
              <a:rPr lang="en-US" dirty="0" smtClean="0">
                <a:hlinkClick r:id="rId2"/>
              </a:rPr>
              <a:t>/</a:t>
            </a:r>
            <a:r>
              <a:rPr lang="en-US" dirty="0" smtClean="0"/>
              <a:t> </a:t>
            </a:r>
          </a:p>
          <a:p>
            <a:endParaRPr lang="en-US" dirty="0"/>
          </a:p>
        </p:txBody>
      </p:sp>
      <p:pic>
        <p:nvPicPr>
          <p:cNvPr id="4" name="Picture 3"/>
          <p:cNvPicPr>
            <a:picLocks noChangeAspect="1"/>
          </p:cNvPicPr>
          <p:nvPr/>
        </p:nvPicPr>
        <p:blipFill>
          <a:blip r:embed="rId3"/>
          <a:stretch>
            <a:fillRect/>
          </a:stretch>
        </p:blipFill>
        <p:spPr>
          <a:xfrm>
            <a:off x="5657582" y="1481071"/>
            <a:ext cx="5410200" cy="807813"/>
          </a:xfrm>
          <a:prstGeom prst="rect">
            <a:avLst/>
          </a:prstGeom>
        </p:spPr>
      </p:pic>
      <p:pic>
        <p:nvPicPr>
          <p:cNvPr id="5" name="Picture 4"/>
          <p:cNvPicPr>
            <a:picLocks noChangeAspect="1"/>
          </p:cNvPicPr>
          <p:nvPr/>
        </p:nvPicPr>
        <p:blipFill>
          <a:blip r:embed="rId4"/>
          <a:stretch>
            <a:fillRect/>
          </a:stretch>
        </p:blipFill>
        <p:spPr>
          <a:xfrm>
            <a:off x="2190684" y="2404794"/>
            <a:ext cx="6933796" cy="3466898"/>
          </a:xfrm>
          <a:prstGeom prst="rect">
            <a:avLst/>
          </a:prstGeom>
        </p:spPr>
      </p:pic>
    </p:spTree>
    <p:extLst>
      <p:ext uri="{BB962C8B-B14F-4D97-AF65-F5344CB8AC3E}">
        <p14:creationId xmlns:p14="http://schemas.microsoft.com/office/powerpoint/2010/main" val="60255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9579"/>
          </a:xfrm>
        </p:spPr>
        <p:txBody>
          <a:bodyPr/>
          <a:lstStyle/>
          <a:p>
            <a:pPr algn="ctr"/>
            <a:r>
              <a:rPr lang="en-US" dirty="0" smtClean="0"/>
              <a:t>Scratch Guides</a:t>
            </a:r>
            <a:endParaRPr lang="en-US" dirty="0"/>
          </a:p>
        </p:txBody>
      </p:sp>
      <p:pic>
        <p:nvPicPr>
          <p:cNvPr id="4" name="Content Placeholder 3"/>
          <p:cNvPicPr>
            <a:picLocks noGrp="1" noChangeAspect="1"/>
          </p:cNvPicPr>
          <p:nvPr>
            <p:ph idx="1"/>
          </p:nvPr>
        </p:nvPicPr>
        <p:blipFill>
          <a:blip r:embed="rId2"/>
          <a:stretch>
            <a:fillRect/>
          </a:stretch>
        </p:blipFill>
        <p:spPr>
          <a:xfrm>
            <a:off x="2356834" y="978794"/>
            <a:ext cx="7740203" cy="5656526"/>
          </a:xfrm>
          <a:prstGeom prst="rect">
            <a:avLst/>
          </a:prstGeom>
        </p:spPr>
      </p:pic>
    </p:spTree>
    <p:extLst>
      <p:ext uri="{BB962C8B-B14F-4D97-AF65-F5344CB8AC3E}">
        <p14:creationId xmlns:p14="http://schemas.microsoft.com/office/powerpoint/2010/main" val="3413951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11961</TotalTime>
  <Words>1487</Words>
  <Application>Microsoft Office PowerPoint</Application>
  <PresentationFormat>Widescreen</PresentationFormat>
  <Paragraphs>167</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Aharoni</vt:lpstr>
      <vt:lpstr>Arial</vt:lpstr>
      <vt:lpstr>Calibri</vt:lpstr>
      <vt:lpstr>Calibri Light</vt:lpstr>
      <vt:lpstr>Times New Roman</vt:lpstr>
      <vt:lpstr>Office Theme</vt:lpstr>
      <vt:lpstr>Students can learn Scratch without you  getting in their way</vt:lpstr>
      <vt:lpstr>PowerPoint Presentation</vt:lpstr>
      <vt:lpstr>PowerPoint Presentation</vt:lpstr>
      <vt:lpstr>The goals of this workshop are:</vt:lpstr>
      <vt:lpstr>Scratch: https://scratch.mit.edu</vt:lpstr>
      <vt:lpstr>PowerPoint Presentation</vt:lpstr>
      <vt:lpstr>After Cards, Tutorials, &amp; Starter Projects, what’s next for teachers?</vt:lpstr>
      <vt:lpstr>Where can teachers find out more? Scratch Help</vt:lpstr>
      <vt:lpstr>Scratch Guides</vt:lpstr>
      <vt:lpstr>Where can teachers get help? ScratchEd </vt:lpstr>
      <vt:lpstr>PowerPoint Presentation</vt:lpstr>
      <vt:lpstr>When I started I never looked in the Scratch Wiki because I thought it was too technical.  I looked a the Main Page and didn’t see how any of the information would help me.  I was wrong.  I go to it constantly, more so than even ScratchEd now. It has entries about basic blocks all the way up to information I still don’t understand.  But as I learn more I go to the Wiki more.  The information I need is always there.   Later this afternoon I will suggest another use for the Wiki.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Second, I would look for a particular type of project or subject area in ScratchEd.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GECDSB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Students can learn Scratch without you  getting in their way</dc:title>
  <dc:creator>Administrator</dc:creator>
  <cp:lastModifiedBy>Administrator</cp:lastModifiedBy>
  <cp:revision>130</cp:revision>
  <dcterms:created xsi:type="dcterms:W3CDTF">2017-04-15T17:44:14Z</dcterms:created>
  <dcterms:modified xsi:type="dcterms:W3CDTF">2018-04-26T02:28:37Z</dcterms:modified>
</cp:coreProperties>
</file>