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368" r:id="rId3"/>
    <p:sldId id="369" r:id="rId4"/>
    <p:sldId id="387" r:id="rId5"/>
    <p:sldId id="370" r:id="rId6"/>
    <p:sldId id="383" r:id="rId7"/>
    <p:sldId id="374" r:id="rId8"/>
    <p:sldId id="375" r:id="rId9"/>
    <p:sldId id="377" r:id="rId10"/>
    <p:sldId id="378" r:id="rId11"/>
    <p:sldId id="376" r:id="rId12"/>
    <p:sldId id="379" r:id="rId13"/>
    <p:sldId id="384" r:id="rId14"/>
    <p:sldId id="388" r:id="rId15"/>
    <p:sldId id="373" r:id="rId16"/>
    <p:sldId id="392" r:id="rId17"/>
    <p:sldId id="396" r:id="rId18"/>
    <p:sldId id="397" r:id="rId19"/>
    <p:sldId id="402" r:id="rId20"/>
    <p:sldId id="403" r:id="rId21"/>
    <p:sldId id="404" r:id="rId22"/>
    <p:sldId id="405" r:id="rId23"/>
    <p:sldId id="389" r:id="rId24"/>
    <p:sldId id="407" r:id="rId25"/>
    <p:sldId id="272" r:id="rId26"/>
    <p:sldId id="273" r:id="rId27"/>
    <p:sldId id="274" r:id="rId28"/>
    <p:sldId id="276" r:id="rId29"/>
    <p:sldId id="278" r:id="rId30"/>
    <p:sldId id="277" r:id="rId31"/>
    <p:sldId id="322" r:id="rId32"/>
    <p:sldId id="285" r:id="rId33"/>
    <p:sldId id="350" r:id="rId34"/>
    <p:sldId id="390" r:id="rId35"/>
    <p:sldId id="386" r:id="rId36"/>
    <p:sldId id="391" r:id="rId37"/>
    <p:sldId id="381" r:id="rId38"/>
    <p:sldId id="300" r:id="rId39"/>
    <p:sldId id="395" r:id="rId40"/>
    <p:sldId id="409" r:id="rId41"/>
    <p:sldId id="411" r:id="rId42"/>
    <p:sldId id="410" r:id="rId43"/>
    <p:sldId id="408" r:id="rId44"/>
    <p:sldId id="398" r:id="rId45"/>
    <p:sldId id="303" r:id="rId46"/>
    <p:sldId id="311" r:id="rId47"/>
    <p:sldId id="393" r:id="rId48"/>
    <p:sldId id="312" r:id="rId49"/>
    <p:sldId id="364" r:id="rId50"/>
    <p:sldId id="365" r:id="rId51"/>
    <p:sldId id="366" r:id="rId52"/>
    <p:sldId id="362" r:id="rId53"/>
    <p:sldId id="326" r:id="rId54"/>
    <p:sldId id="327" r:id="rId55"/>
    <p:sldId id="399" r:id="rId56"/>
    <p:sldId id="341" r:id="rId57"/>
    <p:sldId id="400" r:id="rId58"/>
    <p:sldId id="412" r:id="rId59"/>
    <p:sldId id="343" r:id="rId60"/>
    <p:sldId id="367" r:id="rId61"/>
    <p:sldId id="401" r:id="rId62"/>
    <p:sldId id="413" r:id="rId63"/>
    <p:sldId id="292" r:id="rId64"/>
    <p:sldId id="296" r:id="rId65"/>
    <p:sldId id="297" r:id="rId66"/>
    <p:sldId id="345" r:id="rId67"/>
    <p:sldId id="406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46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63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2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543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9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7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90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29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6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0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0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pscobracoders.weebl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ode.org/learn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partners.disney.com/hour-of-code/wayfinding-with-code?cds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studio.code.org/s/artist/stage/1/puzzle/1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sctach.mit.edu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starter_projects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scratched.gse.harvard.edu/guide/files/CreativeComputing20141015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scratch.mit.edu/hel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1957589"/>
            <a:ext cx="11471565" cy="217652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Students can learn Scratch without you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getting in their way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753" y="2756079"/>
            <a:ext cx="8894438" cy="34515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000" dirty="0"/>
              <a:t>Link to this presentation: </a:t>
            </a:r>
          </a:p>
          <a:p>
            <a:r>
              <a:rPr lang="en-US" sz="4000" dirty="0">
                <a:hlinkClick r:id="rId2"/>
              </a:rPr>
              <a:t>www.KPSCobraCoders.weebly.com</a:t>
            </a:r>
            <a:endParaRPr lang="en-US" sz="4000" dirty="0"/>
          </a:p>
          <a:p>
            <a:r>
              <a:rPr lang="en-US" sz="4000" dirty="0"/>
              <a:t>Friday, April 27</a:t>
            </a:r>
            <a:r>
              <a:rPr lang="en-US" sz="4000" baseline="30000" dirty="0"/>
              <a:t>th</a:t>
            </a:r>
            <a:r>
              <a:rPr lang="en-US" sz="4000" dirty="0"/>
              <a:t>, 2018 </a:t>
            </a:r>
          </a:p>
          <a:p>
            <a:r>
              <a:rPr lang="en-US" sz="4000" dirty="0"/>
              <a:t>AM Session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30753" y="1080426"/>
            <a:ext cx="8894438" cy="1572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haroni" panose="02010803020104030203" pitchFamily="2" charset="-79"/>
                <a:cs typeface="Aharoni" panose="02010803020104030203" pitchFamily="2" charset="-79"/>
              </a:rPr>
              <a:t>Learning to Code with</a:t>
            </a:r>
          </a:p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Scratch Part 2</a:t>
            </a:r>
            <a:endParaRPr lang="en-US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8345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Coding instructions are clear and concise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HINT: At this point I ask </a:t>
            </a:r>
            <a:r>
              <a:rPr lang="en-US" sz="3200" dirty="0" smtClean="0"/>
              <a:t>coders </a:t>
            </a:r>
            <a:r>
              <a:rPr lang="en-US" sz="3200" dirty="0" smtClean="0"/>
              <a:t>to “read” the blocks so they know what will happen with these blocks …</a:t>
            </a:r>
          </a:p>
          <a:p>
            <a:pPr marL="0" indent="0">
              <a:buNone/>
            </a:pPr>
            <a:r>
              <a:rPr lang="en-US" sz="3200" dirty="0" smtClean="0"/>
              <a:t>“</a:t>
            </a:r>
            <a:r>
              <a:rPr lang="en-US" sz="3200" i="1" dirty="0" smtClean="0"/>
              <a:t>When the green flag is clicked, the backdrop will be the pathway and the sprite Abby will have a speech bubble that says, “What’s in this garden?””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6" y="1558344"/>
            <a:ext cx="5617615" cy="327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0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82" y="242081"/>
            <a:ext cx="8216721" cy="6273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54603" y="399245"/>
            <a:ext cx="28591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do not go into detail but rather get right into the coding.  The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card just needs a little information – where to find the icons for background and sprite.  After experiencing all 9 cards I will go through the various aspects of the Scratch main screen.  This way coders can connect to their experiences.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9372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230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Here is the result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865" y="1017432"/>
            <a:ext cx="5642135" cy="432730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27" y="1249250"/>
            <a:ext cx="5030273" cy="530609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Having students talk their way through the coding is an important step</a:t>
            </a:r>
          </a:p>
          <a:p>
            <a:r>
              <a:rPr lang="en-US" sz="3200" dirty="0" smtClean="0"/>
              <a:t>Often problem situations are “debugged” by talking them out to themselves or a peer</a:t>
            </a:r>
          </a:p>
          <a:p>
            <a:r>
              <a:rPr lang="en-US" sz="3200" dirty="0" smtClean="0"/>
              <a:t>Debugging moves from a mistake, wrong, error to “it WILL be fixed</a:t>
            </a:r>
          </a:p>
          <a:p>
            <a:r>
              <a:rPr lang="en-US" sz="3200" dirty="0" smtClean="0"/>
              <a:t>It builds a Community of Practice 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8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732" y="412124"/>
            <a:ext cx="10738633" cy="23083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with your partner to complete the next several pages.</a:t>
            </a:r>
          </a:p>
          <a:p>
            <a:r>
              <a:rPr lang="en-US" sz="2400" dirty="0" smtClean="0"/>
              <a:t>Before you move on to the second page make sure to save your project.</a:t>
            </a:r>
          </a:p>
          <a:p>
            <a:r>
              <a:rPr lang="en-US" sz="2400" dirty="0" smtClean="0"/>
              <a:t>1 – Give the project a title.  These projects can be named for the page #</a:t>
            </a:r>
          </a:p>
          <a:p>
            <a:r>
              <a:rPr lang="en-US" sz="2400" dirty="0" smtClean="0"/>
              <a:t>2 – At File tab click on Save Now</a:t>
            </a:r>
          </a:p>
          <a:p>
            <a:r>
              <a:rPr lang="en-US" sz="2400" dirty="0" smtClean="0"/>
              <a:t>3 –Before clicking on New Project, chick on Go to My Stuff to see it is there</a:t>
            </a:r>
          </a:p>
          <a:p>
            <a:r>
              <a:rPr lang="en-US" sz="2400" dirty="0" smtClean="0"/>
              <a:t>Then at File Tab click New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32" y="2900545"/>
            <a:ext cx="3917184" cy="36419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058" y="3805505"/>
            <a:ext cx="66579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6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437882" y="1700013"/>
            <a:ext cx="618187" cy="2704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51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Why Scratch Cards and Student Coaches?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7" y="1068946"/>
            <a:ext cx="11346288" cy="5108017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dirty="0"/>
              <a:t>In this set of cards </a:t>
            </a:r>
            <a:r>
              <a:rPr lang="en-US" dirty="0" smtClean="0"/>
              <a:t>(Create a Story Cards) there </a:t>
            </a:r>
            <a:r>
              <a:rPr lang="en-US" dirty="0"/>
              <a:t>are 9 tasks students </a:t>
            </a:r>
            <a:r>
              <a:rPr lang="en-US" dirty="0" smtClean="0"/>
              <a:t>complete and this is a manageable number even if the students complete all in one </a:t>
            </a:r>
            <a:r>
              <a:rPr lang="en-US" dirty="0" smtClean="0"/>
              <a:t>day BUT with your class spread it out over 2 or 3 times (it is a great deal to learn in one day as you are about to find out!)</a:t>
            </a:r>
            <a:endParaRPr lang="en-US" dirty="0" smtClean="0"/>
          </a:p>
          <a:p>
            <a:r>
              <a:rPr lang="en-US" dirty="0"/>
              <a:t>We have found that all our students can complete the tasks either independently or with student </a:t>
            </a:r>
            <a:r>
              <a:rPr lang="en-US" dirty="0" smtClean="0"/>
              <a:t>coaches (The </a:t>
            </a:r>
            <a:r>
              <a:rPr lang="en-US" dirty="0"/>
              <a:t>effectiveness of Student Coaches is one of the concepts we did not consider in our original </a:t>
            </a:r>
            <a:r>
              <a:rPr lang="en-US" dirty="0" smtClean="0"/>
              <a:t>proposal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/>
              <a:t>We believe </a:t>
            </a:r>
            <a:r>
              <a:rPr lang="en-US" dirty="0" smtClean="0"/>
              <a:t>the idea of Student Coaches is </a:t>
            </a:r>
            <a:r>
              <a:rPr lang="en-US" dirty="0"/>
              <a:t>key for teachers who want to have their students code but don’t know how to accomplish </a:t>
            </a:r>
            <a:r>
              <a:rPr lang="en-US" dirty="0" smtClean="0"/>
              <a:t>it</a:t>
            </a:r>
          </a:p>
          <a:p>
            <a:r>
              <a:rPr lang="en-US" dirty="0" smtClean="0"/>
              <a:t>Using </a:t>
            </a:r>
            <a:r>
              <a:rPr lang="en-US" dirty="0"/>
              <a:t>these cards ensures that all students have the same basic knowledge and therefore form a learning </a:t>
            </a:r>
            <a:r>
              <a:rPr lang="en-US" dirty="0" smtClean="0"/>
              <a:t>community to </a:t>
            </a:r>
            <a:r>
              <a:rPr lang="en-US" dirty="0"/>
              <a:t>develop tasks beyond the ones described in the </a:t>
            </a:r>
            <a:r>
              <a:rPr lang="en-US" dirty="0" smtClean="0"/>
              <a:t>cards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043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I start?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Put set of cards between 2 students coaches (trainers</a:t>
            </a:r>
            <a:r>
              <a:rPr lang="en-US" dirty="0" smtClean="0"/>
              <a:t>) </a:t>
            </a:r>
            <a:r>
              <a:rPr lang="en-US" b="1" dirty="0" smtClean="0"/>
              <a:t>WHY</a:t>
            </a:r>
            <a:r>
              <a:rPr lang="en-US" b="1" dirty="0" smtClean="0"/>
              <a:t>? To encourage them to discuss how to complete tasks</a:t>
            </a:r>
          </a:p>
          <a:p>
            <a:r>
              <a:rPr lang="en-US" dirty="0" smtClean="0"/>
              <a:t>Showed them to look for Backdrop and Sprite icons at lower LH side of computer screen and look for blocks by colour in screen middle</a:t>
            </a:r>
          </a:p>
          <a:p>
            <a:r>
              <a:rPr lang="en-US" dirty="0" smtClean="0"/>
              <a:t>Explained that these cards were the basic skills that everyone in the class would learn</a:t>
            </a:r>
          </a:p>
          <a:p>
            <a:r>
              <a:rPr lang="en-US" dirty="0" smtClean="0"/>
              <a:t>Connected the cards to learning the alphabet and after they learned the alphabet they could make their own words i.e., “projects”</a:t>
            </a:r>
          </a:p>
          <a:p>
            <a:r>
              <a:rPr lang="en-US" dirty="0" smtClean="0"/>
              <a:t>Explained they would coach others by following the card instructions</a:t>
            </a:r>
          </a:p>
          <a:p>
            <a:r>
              <a:rPr lang="en-US" dirty="0" smtClean="0"/>
              <a:t>Circulated around and when a student completed a card had them “read” the blocks and show me how it </a:t>
            </a:r>
            <a:r>
              <a:rPr lang="en-US" dirty="0" smtClean="0"/>
              <a:t>worked</a:t>
            </a:r>
          </a:p>
          <a:p>
            <a:r>
              <a:rPr lang="en-US" dirty="0" smtClean="0"/>
              <a:t>Kept them on track because they wanted to try out different items – which they can do later, but not as coaches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87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654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Then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4"/>
            <a:ext cx="10515600" cy="506139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Once coaches has finished 9 cards they then trained 2 other students each with their own computer but … no computer for the coach</a:t>
            </a:r>
          </a:p>
          <a:p>
            <a:r>
              <a:rPr lang="en-US" sz="3600" b="1" dirty="0" smtClean="0"/>
              <a:t>WHY? So the coach would give their full attention to peers </a:t>
            </a:r>
          </a:p>
          <a:p>
            <a:r>
              <a:rPr lang="en-US" sz="3600" dirty="0" smtClean="0"/>
              <a:t>In all cases I had the students check in with me by “reading” the blocks and sharing how it worked</a:t>
            </a:r>
          </a:p>
          <a:p>
            <a:r>
              <a:rPr lang="en-US" sz="3600" dirty="0" smtClean="0"/>
              <a:t>I sat back &amp; listened to them guide each other and share their enthusiasm!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12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Why this worked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6220"/>
            <a:ext cx="10515600" cy="50307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Student coaches took their jobs to heart and made sure they understood how to complete all the tasks on the cards before they worked with their classmates</a:t>
            </a:r>
          </a:p>
          <a:p>
            <a:r>
              <a:rPr lang="en-US" sz="3600" dirty="0" smtClean="0"/>
              <a:t>Any concerns they had about sharing were alleviated because they knew everything they needed was on the cards</a:t>
            </a:r>
          </a:p>
          <a:p>
            <a:r>
              <a:rPr lang="en-US" sz="3600" dirty="0" smtClean="0"/>
              <a:t>Students saved each page’s work as a project to show their families and as references for future work</a:t>
            </a:r>
          </a:p>
          <a:p>
            <a:r>
              <a:rPr lang="en-US" sz="3600" dirty="0" smtClean="0"/>
              <a:t>It was the start of building a </a:t>
            </a:r>
            <a:r>
              <a:rPr lang="en-US" sz="3600" b="1" dirty="0" smtClean="0"/>
              <a:t>Community of Practice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85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5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5465" y="463639"/>
            <a:ext cx="8272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http://kpscobracoders.weebly.com/</a:t>
            </a:r>
            <a:endParaRPr lang="en-US" sz="4000" dirty="0"/>
          </a:p>
        </p:txBody>
      </p:sp>
      <p:sp>
        <p:nvSpPr>
          <p:cNvPr id="4" name="Right Arrow 3"/>
          <p:cNvSpPr/>
          <p:nvPr/>
        </p:nvSpPr>
        <p:spPr>
          <a:xfrm>
            <a:off x="783397" y="3567447"/>
            <a:ext cx="1133341" cy="2446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62" y="1606437"/>
            <a:ext cx="9363075" cy="2943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0067" y="5190186"/>
            <a:ext cx="990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slide show and any handouts will be found in our </a:t>
            </a:r>
            <a:r>
              <a:rPr lang="en-US" dirty="0" err="1" smtClean="0"/>
              <a:t>weebly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14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" y="450761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02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373487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2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9" y="51515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41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334851" y="2202289"/>
            <a:ext cx="746976" cy="2833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40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11" y="1648495"/>
            <a:ext cx="10515600" cy="2498501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if you want a little more time to get ready to code with your students?</a:t>
            </a:r>
            <a:endParaRPr lang="en-US" sz="66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2594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685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Consider Hour </a:t>
            </a:r>
            <a:r>
              <a:rPr lang="en-US" dirty="0" smtClean="0"/>
              <a:t>of Code activities (</a:t>
            </a:r>
            <a:r>
              <a:rPr lang="en-US" dirty="0" smtClean="0">
                <a:hlinkClick r:id="rId2"/>
              </a:rPr>
              <a:t>https://code.org/learn</a:t>
            </a:r>
            <a:r>
              <a:rPr lang="en-US" dirty="0" smtClean="0"/>
              <a:t> </a:t>
            </a:r>
            <a:r>
              <a:rPr lang="en-US" dirty="0" smtClean="0"/>
              <a:t>) Why</a:t>
            </a:r>
            <a:r>
              <a:rPr lang="en-US" dirty="0" smtClean="0"/>
              <a:t>? It is a great way to start </a:t>
            </a:r>
            <a:r>
              <a:rPr lang="en-US" dirty="0" smtClean="0"/>
              <a:t>coding AND needs no addition resources.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25" y="2163651"/>
            <a:ext cx="10191750" cy="410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202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Activities for Hour of Code use blocks to code and design coding using popular characters.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3043"/>
            <a:ext cx="10894392" cy="381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84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5231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hlinkClick r:id="rId2"/>
              </a:rPr>
              <a:t/>
            </a:r>
            <a:br>
              <a:rPr lang="en-US" sz="4000" dirty="0" smtClean="0">
                <a:hlinkClick r:id="rId2"/>
              </a:rPr>
            </a:br>
            <a:r>
              <a:rPr lang="en-US" sz="4000" dirty="0" smtClean="0">
                <a:hlinkClick r:id="rId2"/>
              </a:rPr>
              <a:t>http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partners.disney.com/hour-of-code/wayfinding-with-code?cds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>The goals of the game and each step are clearly </a:t>
            </a:r>
            <a:r>
              <a:rPr lang="en-US" sz="4000" dirty="0" smtClean="0"/>
              <a:t>identified</a:t>
            </a:r>
            <a:r>
              <a:rPr lang="en-US" sz="4000" dirty="0"/>
              <a:t> </a:t>
            </a:r>
            <a:r>
              <a:rPr lang="en-US" sz="4000" dirty="0" smtClean="0"/>
              <a:t>so that coders meet success from the start.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3099" y="2717441"/>
            <a:ext cx="7780449" cy="36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02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667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When the blocks are in place the students click Run and watch what happens to the characters in the game.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7412" y="2129631"/>
            <a:ext cx="78771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86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The program directs the student to try again if the block choice is incorrect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984" y="1957588"/>
            <a:ext cx="7981534" cy="36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2765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…or correct and then advances to the next step.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1841" y="1883457"/>
            <a:ext cx="6645499" cy="335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473521"/>
            <a:ext cx="10405056" cy="1077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Students can be on Hour of Code activities without any further preparation on your part.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9230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8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However … With </a:t>
            </a:r>
            <a:r>
              <a:rPr lang="en-US" dirty="0" smtClean="0"/>
              <a:t>Hour of Code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0310"/>
            <a:ext cx="10515600" cy="514665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seemed students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didn’t show any sizable connections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transferring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knowledge from one “game” to another and often tried varied combinations of blocks until one “worked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seemed students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interested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“beating”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than learning to code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reached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step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(to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game)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became easily frustrated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it seemed that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step was too much of a leap from the previous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steps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seemed the gamification factor out-weighed the creativity factor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45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Hour or Code or Scratch? The answer is BOTH…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04553"/>
            <a:ext cx="5181600" cy="517241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Hour </a:t>
            </a:r>
            <a:r>
              <a:rPr lang="en-US" dirty="0"/>
              <a:t>of Code is a great way to get started coding </a:t>
            </a:r>
            <a:endParaRPr lang="en-US" dirty="0" smtClean="0"/>
          </a:p>
          <a:p>
            <a:r>
              <a:rPr lang="en-US" dirty="0" smtClean="0"/>
              <a:t>Students START to learn the basics of Block coding but 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04552"/>
            <a:ext cx="5181600" cy="517241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With Scratch the creativity aspect dominates over the gaming aspect</a:t>
            </a:r>
          </a:p>
          <a:p>
            <a:r>
              <a:rPr lang="en-US" dirty="0" smtClean="0"/>
              <a:t>Scratch enables students to continue to learn as they create</a:t>
            </a:r>
          </a:p>
          <a:p>
            <a:r>
              <a:rPr lang="en-US" dirty="0" smtClean="0"/>
              <a:t>Scratch enables students to connect to a world-wide community</a:t>
            </a:r>
          </a:p>
          <a:p>
            <a:r>
              <a:rPr lang="en-US" dirty="0" smtClean="0"/>
              <a:t>Scratch enables students to code in the virtual world and the real world (with devices such as Makey </a:t>
            </a:r>
            <a:r>
              <a:rPr lang="en-US" dirty="0" err="1" smtClean="0"/>
              <a:t>Makey</a:t>
            </a:r>
            <a:r>
              <a:rPr lang="en-US" dirty="0" smtClean="0"/>
              <a:t> and robots such as </a:t>
            </a:r>
            <a:r>
              <a:rPr lang="en-US" dirty="0" err="1" smtClean="0"/>
              <a:t>Mbots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64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2130" y="862885"/>
            <a:ext cx="99424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Artist</a:t>
            </a:r>
            <a:r>
              <a:rPr lang="en-US" sz="2400" dirty="0" smtClean="0"/>
              <a:t> activity is a low floor, high ceiling, &amp; wide wall experience. Not as flashy as some of the others but gives students a chance to be very creative.</a:t>
            </a:r>
          </a:p>
          <a:p>
            <a:r>
              <a:rPr lang="en-US" sz="2400" dirty="0" smtClean="0"/>
              <a:t>Consider it for older students as </a:t>
            </a:r>
            <a:r>
              <a:rPr lang="en-US" sz="2400" dirty="0" smtClean="0"/>
              <a:t>well even though it says Grade 2+!</a:t>
            </a:r>
            <a:endParaRPr lang="en-US" sz="2400" dirty="0" smtClean="0"/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studio.code.org/s/artist/stage/1/puzzle/1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510" y="2654053"/>
            <a:ext cx="3916183" cy="34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26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425004" y="2678804"/>
            <a:ext cx="669702" cy="27045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8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5161" y="1468192"/>
            <a:ext cx="857732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Work with your partner on the next few cards.  </a:t>
            </a:r>
          </a:p>
          <a:p>
            <a:r>
              <a:rPr lang="en-US" sz="4400" dirty="0" smtClean="0"/>
              <a:t>Are you noticing that even though there are new blocks and actions with each card, you are able to continue to learn at a quicker rate?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48781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373488" y="3206838"/>
            <a:ext cx="708339" cy="2447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4503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What accounts do you need to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Students can create their own accounts before they start or even AFTER they </a:t>
            </a:r>
            <a:r>
              <a:rPr lang="en-US" dirty="0" smtClean="0"/>
              <a:t>start BUT need to give an email</a:t>
            </a:r>
            <a:endParaRPr lang="en-US" sz="1200" dirty="0" smtClean="0"/>
          </a:p>
          <a:p>
            <a:r>
              <a:rPr lang="en-US" dirty="0" smtClean="0"/>
              <a:t>Students can share or NOT share their work</a:t>
            </a:r>
          </a:p>
          <a:p>
            <a:r>
              <a:rPr lang="en-US" dirty="0" smtClean="0"/>
              <a:t>But even without an account any Project (work) can be downloaded &amp; saved &amp; then uploaded back into Scratch with either On- or Off-line versions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Teachers can create class </a:t>
            </a:r>
            <a:r>
              <a:rPr lang="en-US" dirty="0" smtClean="0"/>
              <a:t>accounts and students DONOT need an email account</a:t>
            </a:r>
            <a:endParaRPr lang="en-US" dirty="0" smtClean="0"/>
          </a:p>
          <a:p>
            <a:r>
              <a:rPr lang="en-US" dirty="0" smtClean="0"/>
              <a:t>These accounts make it easy for students to see their classmates work</a:t>
            </a:r>
          </a:p>
          <a:p>
            <a:r>
              <a:rPr lang="en-US" dirty="0" smtClean="0"/>
              <a:t>Students can share or NOT share their </a:t>
            </a:r>
            <a:r>
              <a:rPr lang="en-US" dirty="0" smtClean="0"/>
              <a:t>work</a:t>
            </a:r>
          </a:p>
          <a:p>
            <a:r>
              <a:rPr lang="en-US" dirty="0" smtClean="0"/>
              <a:t>Teacher accounts need time to be verified, not instant like a single 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29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357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did I prepare?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8700"/>
            <a:ext cx="10515600" cy="531826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made a class account for the students in my Teacher’s Account</a:t>
            </a:r>
          </a:p>
          <a:p>
            <a:r>
              <a:rPr lang="en-US" dirty="0" smtClean="0"/>
              <a:t>completed the sign in process and gave them a simple password</a:t>
            </a:r>
          </a:p>
          <a:p>
            <a:r>
              <a:rPr lang="en-US" dirty="0" smtClean="0"/>
              <a:t>WHY? So that when they went to the site they could begin immediately and I knew all the accounts &amp; passwords worked!</a:t>
            </a:r>
          </a:p>
          <a:p>
            <a:r>
              <a:rPr lang="en-US" dirty="0" smtClean="0"/>
              <a:t>Made a link in School Connect for computers</a:t>
            </a:r>
          </a:p>
          <a:p>
            <a:r>
              <a:rPr lang="en-US" dirty="0" smtClean="0"/>
              <a:t>Made a log-in slip for each of them for agenda (to use at school &amp; home)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333" y="3928056"/>
            <a:ext cx="7567926" cy="203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70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556" y="921664"/>
            <a:ext cx="8507167" cy="546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5769" y="386366"/>
            <a:ext cx="89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Screen in Teacher’s Account – Note updates on Student Activity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2896" y="2189408"/>
            <a:ext cx="463639" cy="115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62896" y="2550018"/>
            <a:ext cx="463639" cy="12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62896" y="2923504"/>
            <a:ext cx="463639" cy="154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62896" y="3244017"/>
            <a:ext cx="463639" cy="3290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62896" y="3721994"/>
            <a:ext cx="463639" cy="128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28090" y="921664"/>
            <a:ext cx="875764" cy="1987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824248" y="2768958"/>
            <a:ext cx="1171977" cy="4750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8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360608" y="1197737"/>
            <a:ext cx="656824" cy="3090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333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321972" y="3696235"/>
            <a:ext cx="708339" cy="21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474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FYI: Using the device’s camera and/or microphone requires two acceptances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4927" y="1825625"/>
            <a:ext cx="3908146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43737" y="2367756"/>
            <a:ext cx="343852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7457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490" y="439893"/>
            <a:ext cx="7675138" cy="5857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6423" y="1493949"/>
            <a:ext cx="2421228" cy="17543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Almost done!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76595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By the end of the 9 cards </a:t>
            </a:r>
            <a:r>
              <a:rPr lang="en-US" dirty="0" smtClean="0"/>
              <a:t>coders </a:t>
            </a:r>
            <a:r>
              <a:rPr lang="en-US" dirty="0" smtClean="0"/>
              <a:t>can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4856"/>
            <a:ext cx="10515600" cy="49921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find and code multiple sprites’ movements separately </a:t>
            </a:r>
          </a:p>
          <a:p>
            <a:r>
              <a:rPr lang="en-US" dirty="0" smtClean="0"/>
              <a:t>code sprites to interact with conversations and movements</a:t>
            </a:r>
          </a:p>
          <a:p>
            <a:r>
              <a:rPr lang="en-US" dirty="0" smtClean="0"/>
              <a:t>code the sprites to move to specific co-ordinates in a four quadrant grid</a:t>
            </a:r>
          </a:p>
          <a:p>
            <a:r>
              <a:rPr lang="en-US" dirty="0" smtClean="0"/>
              <a:t>find multiple backdrops and code them to change on demand</a:t>
            </a:r>
          </a:p>
          <a:p>
            <a:r>
              <a:rPr lang="en-US" dirty="0" smtClean="0"/>
              <a:t>code the sprites to change colour or size</a:t>
            </a:r>
          </a:p>
          <a:p>
            <a:r>
              <a:rPr lang="en-US" dirty="0" smtClean="0"/>
              <a:t>find sound clips and include them in the code</a:t>
            </a:r>
          </a:p>
          <a:p>
            <a:r>
              <a:rPr lang="en-US" dirty="0" smtClean="0"/>
              <a:t>record their own voices to become part of the project</a:t>
            </a:r>
          </a:p>
          <a:p>
            <a:r>
              <a:rPr lang="en-US" dirty="0" smtClean="0"/>
              <a:t>code a button </a:t>
            </a:r>
          </a:p>
          <a:p>
            <a:pPr marL="0" indent="0" algn="ctr">
              <a:buNone/>
            </a:pPr>
            <a:r>
              <a:rPr lang="en-US" b="1" dirty="0" smtClean="0"/>
              <a:t>With this information </a:t>
            </a:r>
            <a:r>
              <a:rPr lang="en-US" b="1" dirty="0" smtClean="0"/>
              <a:t>coders </a:t>
            </a:r>
            <a:r>
              <a:rPr lang="en-US" b="1" dirty="0" smtClean="0"/>
              <a:t>can begin to put tasks </a:t>
            </a:r>
          </a:p>
          <a:p>
            <a:pPr marL="0" indent="0" algn="ctr">
              <a:buNone/>
            </a:pPr>
            <a:r>
              <a:rPr lang="en-US" b="1" dirty="0" smtClean="0"/>
              <a:t>together to make a project.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9378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347729" y="4172754"/>
            <a:ext cx="721217" cy="2575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599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When the whole class finished the cards…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08225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We came together &amp; with the use of a projector I showed them all the button links on the main screen</a:t>
            </a:r>
          </a:p>
          <a:p>
            <a:r>
              <a:rPr lang="en-US" dirty="0" smtClean="0"/>
              <a:t>Part of it was a review and part new information</a:t>
            </a:r>
          </a:p>
          <a:p>
            <a:r>
              <a:rPr lang="en-US" b="1" dirty="0" smtClean="0"/>
              <a:t>WHY? I think they should be successful right away and have a basic understanding of how it works and then build from there</a:t>
            </a:r>
          </a:p>
          <a:p>
            <a:r>
              <a:rPr lang="en-US" dirty="0" smtClean="0"/>
              <a:t>Mention how to extend the backdrops and sprites by designing their own, going out on the internet, and using photographs </a:t>
            </a:r>
          </a:p>
          <a:p>
            <a:r>
              <a:rPr lang="en-US" dirty="0" smtClean="0"/>
              <a:t>Explain the Sharing process, the idea of Remixing, and Scratch Community Guidelines</a:t>
            </a:r>
          </a:p>
          <a:p>
            <a:r>
              <a:rPr lang="en-US" dirty="0" smtClean="0"/>
              <a:t>End with TIPS and direct students to Projects to 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941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Reviewing the Scratch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628" y="1068946"/>
            <a:ext cx="9771299" cy="55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58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808" y="416642"/>
            <a:ext cx="10515600" cy="12447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Later </a:t>
            </a:r>
            <a:r>
              <a:rPr lang="en-US" dirty="0" smtClean="0"/>
              <a:t>coders </a:t>
            </a:r>
            <a:r>
              <a:rPr lang="en-US" dirty="0" smtClean="0"/>
              <a:t>learn how to create their own Sprites and Backdrops: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7808" y="1735638"/>
            <a:ext cx="4932028" cy="4283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395" y="1152268"/>
            <a:ext cx="1290750" cy="52803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79146" y="1735638"/>
            <a:ext cx="4476998" cy="44413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288665" y="1262130"/>
            <a:ext cx="798490" cy="39924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5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033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Reviewing Scratch Main screen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6828" y="1079630"/>
            <a:ext cx="8886423" cy="565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9445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391" y="627655"/>
            <a:ext cx="938212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1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791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 the past I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3038"/>
            <a:ext cx="10515600" cy="522392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orked with individual students, </a:t>
            </a:r>
          </a:p>
          <a:p>
            <a:r>
              <a:rPr lang="en-US" dirty="0"/>
              <a:t>w</a:t>
            </a:r>
            <a:r>
              <a:rPr lang="en-US" dirty="0" smtClean="0"/>
              <a:t>orked with students in my own class (small groups) learning to code during class time while the rest of the class were working on language and math activities</a:t>
            </a:r>
          </a:p>
          <a:p>
            <a:r>
              <a:rPr lang="en-US" dirty="0" smtClean="0"/>
              <a:t>worked with students from other classes, training a small group of students </a:t>
            </a:r>
            <a:r>
              <a:rPr lang="en-US" dirty="0"/>
              <a:t>&amp;</a:t>
            </a:r>
            <a:r>
              <a:rPr lang="en-US" dirty="0" smtClean="0"/>
              <a:t> then supervising them as they coached their classmates over 5 or 6 days</a:t>
            </a:r>
          </a:p>
          <a:p>
            <a:r>
              <a:rPr lang="en-US" dirty="0" smtClean="0"/>
              <a:t>worked </a:t>
            </a:r>
            <a:r>
              <a:rPr lang="en-US" dirty="0"/>
              <a:t>with students from another school, training a small group of students and they coached/trained their classmates while the homeroom teacher worked with the remaining </a:t>
            </a:r>
            <a:r>
              <a:rPr lang="en-US" dirty="0" smtClean="0"/>
              <a:t>students in one day</a:t>
            </a:r>
          </a:p>
          <a:p>
            <a:r>
              <a:rPr lang="en-US" dirty="0" smtClean="0"/>
              <a:t>Trained adult robotics instructors for GECDSB Camp </a:t>
            </a:r>
            <a:r>
              <a:rPr lang="en-US" dirty="0" smtClean="0"/>
              <a:t>Wonder</a:t>
            </a:r>
          </a:p>
          <a:p>
            <a:r>
              <a:rPr lang="en-US" dirty="0" smtClean="0"/>
              <a:t>Worked with teachers in workshops about Scratch</a:t>
            </a:r>
            <a:endParaRPr lang="en-US" dirty="0"/>
          </a:p>
          <a:p>
            <a:pPr marL="0" indent="0" algn="ctr">
              <a:buNone/>
            </a:pPr>
            <a:r>
              <a:rPr lang="en-US" sz="4800" b="1" dirty="0" smtClean="0"/>
              <a:t>AND THEY ALL STARTED WITH </a:t>
            </a:r>
          </a:p>
          <a:p>
            <a:pPr marL="0" indent="0" algn="ctr">
              <a:buNone/>
            </a:pPr>
            <a:r>
              <a:rPr lang="en-US" sz="4800" b="1" dirty="0" smtClean="0"/>
              <a:t>THE SAME SCRATCH CARD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393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Other items for each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Icon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Love this Project </a:t>
            </a:r>
          </a:p>
          <a:p>
            <a:endParaRPr lang="en-US" dirty="0" smtClean="0"/>
          </a:p>
          <a:p>
            <a:r>
              <a:rPr lang="en-US" dirty="0" smtClean="0"/>
              <a:t>Total Views   </a:t>
            </a:r>
          </a:p>
          <a:p>
            <a:endParaRPr lang="en-US" dirty="0" smtClean="0"/>
          </a:p>
          <a:p>
            <a:r>
              <a:rPr lang="en-US" dirty="0" smtClean="0"/>
              <a:t>View the Remix Tree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42" y="1788353"/>
            <a:ext cx="1777365" cy="76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149" y="2769298"/>
            <a:ext cx="1703009" cy="88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519" y="3902869"/>
            <a:ext cx="2444639" cy="862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52" y="5003765"/>
            <a:ext cx="1971967" cy="8818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41349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2094"/>
            <a:ext cx="10515600" cy="39472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Comments and Remixes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590" y="939800"/>
            <a:ext cx="8462820" cy="523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512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229" y="663597"/>
            <a:ext cx="6747050" cy="650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47" y="1702561"/>
            <a:ext cx="890587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53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Review Community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i="1" dirty="0"/>
              <a:t>We need everyone’s help to keep Scratch a friendly and creative community where people with different backgrounds and interests feel welcome.</a:t>
            </a:r>
          </a:p>
          <a:p>
            <a:pPr marL="0" indent="0">
              <a:buNone/>
            </a:pPr>
            <a:r>
              <a:rPr lang="en-US" b="1" dirty="0"/>
              <a:t>Be respectful.</a:t>
            </a:r>
            <a:endParaRPr lang="en-US" dirty="0"/>
          </a:p>
          <a:p>
            <a:r>
              <a:rPr lang="en-US" dirty="0"/>
              <a:t>When sharing projects or posting comments, remember that people of many different ages and backgrounds will see what you’ve shared.</a:t>
            </a:r>
          </a:p>
          <a:p>
            <a:pPr marL="0" indent="0">
              <a:buNone/>
            </a:pPr>
            <a:r>
              <a:rPr lang="en-US" b="1" dirty="0"/>
              <a:t>Be constructive.</a:t>
            </a:r>
            <a:endParaRPr lang="en-US" dirty="0"/>
          </a:p>
          <a:p>
            <a:r>
              <a:rPr lang="en-US" dirty="0"/>
              <a:t>When commenting on others' projects, say something you like about it and offer suggestions.</a:t>
            </a:r>
          </a:p>
          <a:p>
            <a:pPr marL="0" indent="0">
              <a:buNone/>
            </a:pPr>
            <a:r>
              <a:rPr lang="en-US" b="1" dirty="0"/>
              <a:t>Share.</a:t>
            </a:r>
            <a:endParaRPr lang="en-US" dirty="0"/>
          </a:p>
          <a:p>
            <a:r>
              <a:rPr lang="en-US" dirty="0"/>
              <a:t>You are free to remix projects, ideas, images, or anything else you find on Scratch – and anyone can use anything that you share. Be sure to give credit when you remix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599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670"/>
            <a:ext cx="10515600" cy="56102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Keep personal info private.</a:t>
            </a:r>
            <a:endParaRPr lang="en-US" dirty="0"/>
          </a:p>
          <a:p>
            <a:r>
              <a:rPr lang="en-US" dirty="0"/>
              <a:t>For safety reasons, don't give out any information that could be used for private communication - such as real last names, phone numbers, addresses, email addresses, links to social media sites or websites with unmoderated chat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Be honest.</a:t>
            </a:r>
            <a:endParaRPr lang="en-US" dirty="0"/>
          </a:p>
          <a:p>
            <a:r>
              <a:rPr lang="en-US" dirty="0"/>
              <a:t>Don’t try to impersonate other Scratchers, spread rumors, or otherwise try to trick the community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Help </a:t>
            </a:r>
            <a:r>
              <a:rPr lang="en-US" b="1" dirty="0"/>
              <a:t>keep the site friendly.</a:t>
            </a:r>
            <a:endParaRPr lang="en-US" dirty="0"/>
          </a:p>
          <a:p>
            <a:r>
              <a:rPr lang="en-US" dirty="0"/>
              <a:t>If you think a project or comment is mean, insulting, too violent, or otherwise inappropriate, click “Report” to let us know about it.</a:t>
            </a:r>
          </a:p>
          <a:p>
            <a:pPr marL="0" indent="0" algn="ctr">
              <a:buNone/>
            </a:pPr>
            <a:r>
              <a:rPr lang="en-US" i="1" dirty="0"/>
              <a:t>Scratch welcomes people of all ages, races, ethnicities, religions, sexual orientations, and gender identities</a:t>
            </a:r>
            <a:r>
              <a:rPr lang="en-US" i="1" dirty="0" smtClean="0"/>
              <a:t>.</a:t>
            </a:r>
          </a:p>
          <a:p>
            <a:pPr marL="0" indent="0" algn="ctr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Scratch is a project of the Lifelong Kindergarten group at the MIT Media lab.  It is available free at </a:t>
            </a:r>
            <a:r>
              <a:rPr lang="en-US" sz="13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sz="13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sctach.mit.edu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119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386366" y="4662151"/>
            <a:ext cx="631066" cy="21894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694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04463" y="554038"/>
            <a:ext cx="2849074" cy="56229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554038"/>
            <a:ext cx="5181600" cy="5622925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After Cards What Next?</a:t>
            </a:r>
          </a:p>
          <a:p>
            <a:r>
              <a:rPr lang="en-US" dirty="0" smtClean="0"/>
              <a:t>Click on Tips</a:t>
            </a:r>
          </a:p>
          <a:p>
            <a:r>
              <a:rPr lang="en-US" dirty="0" smtClean="0"/>
              <a:t>Pick on of the Step-by-Step tutorials</a:t>
            </a:r>
          </a:p>
          <a:p>
            <a:r>
              <a:rPr lang="en-US" dirty="0" smtClean="0"/>
              <a:t>These basic projects are just like the Cards except now they complete multiples pages to rather than just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291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515156" y="5125792"/>
            <a:ext cx="592429" cy="29621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66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7128" y="368240"/>
            <a:ext cx="4644510" cy="531263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044" y="605307"/>
            <a:ext cx="6140003" cy="568756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smtClean="0"/>
              <a:t>After Tutorials, What Next?</a:t>
            </a:r>
          </a:p>
          <a:p>
            <a:pPr marL="0" indent="0">
              <a:buNone/>
            </a:pPr>
            <a:r>
              <a:rPr lang="en-US" b="1" u="sng" dirty="0" smtClean="0"/>
              <a:t> </a:t>
            </a:r>
            <a:endParaRPr lang="en-US" b="1" u="sng" dirty="0"/>
          </a:p>
          <a:p>
            <a:pPr marL="0" indent="0" algn="ctr">
              <a:buNone/>
            </a:pPr>
            <a:r>
              <a:rPr lang="en-US" dirty="0" smtClean="0"/>
              <a:t>Starter Projects!!!!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https://scratch.mit.edu/starter_projects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Now, no more instructions</a:t>
            </a:r>
          </a:p>
          <a:p>
            <a:pPr marL="0" indent="0">
              <a:buNone/>
            </a:pPr>
            <a:r>
              <a:rPr lang="en-US" dirty="0" smtClean="0"/>
              <a:t>Students study the project’s code and REMIX their projects</a:t>
            </a:r>
          </a:p>
        </p:txBody>
      </p:sp>
    </p:spTree>
    <p:extLst>
      <p:ext uri="{BB962C8B-B14F-4D97-AF65-F5344CB8AC3E}">
        <p14:creationId xmlns:p14="http://schemas.microsoft.com/office/powerpoint/2010/main" val="38576780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70491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After </a:t>
            </a:r>
            <a:r>
              <a:rPr lang="en-US" dirty="0"/>
              <a:t>C</a:t>
            </a:r>
            <a:r>
              <a:rPr lang="en-US" dirty="0" smtClean="0"/>
              <a:t>ards, Tutorials, &amp; Starter Projects, what’s next for teachers?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617"/>
            <a:ext cx="10515600" cy="4541346"/>
          </a:xfrm>
        </p:spPr>
        <p:txBody>
          <a:bodyPr/>
          <a:lstStyle/>
          <a:p>
            <a:r>
              <a:rPr lang="en-US" dirty="0" smtClean="0"/>
              <a:t>There are resources to use:</a:t>
            </a:r>
          </a:p>
          <a:p>
            <a:r>
              <a:rPr lang="en-US" dirty="0" smtClean="0"/>
              <a:t> Follow a series of lesson plans in </a:t>
            </a:r>
            <a:r>
              <a:rPr lang="en-US" b="1" u="sng" dirty="0" smtClean="0"/>
              <a:t>An Introductory Computing Curriculum Using Scratch </a:t>
            </a:r>
            <a:r>
              <a:rPr lang="en-US" u="sng" dirty="0">
                <a:hlinkClick r:id="rId2"/>
              </a:rPr>
              <a:t>http://scratched.gse.harvard.edu/guide/files/CreativeComputing20141015.pdf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620" y="3825025"/>
            <a:ext cx="6854190" cy="2351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49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079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In all situations </a:t>
            </a:r>
            <a:r>
              <a:rPr lang="en-US" dirty="0" smtClean="0"/>
              <a:t>I started with…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1078420"/>
            <a:ext cx="8468379" cy="53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5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168" y="798490"/>
            <a:ext cx="768868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Search for project ideas in Scratch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1470667"/>
            <a:ext cx="7533269" cy="679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353" y="2266411"/>
            <a:ext cx="6383628" cy="4420112"/>
          </a:xfrm>
          <a:prstGeom prst="rect">
            <a:avLst/>
          </a:prstGeom>
        </p:spPr>
      </p:pic>
      <p:cxnSp>
        <p:nvCxnSpPr>
          <p:cNvPr id="6" name="Elbow Connector 5"/>
          <p:cNvCxnSpPr/>
          <p:nvPr/>
        </p:nvCxnSpPr>
        <p:spPr>
          <a:xfrm>
            <a:off x="5125792" y="1810169"/>
            <a:ext cx="1983346" cy="559544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4357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39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get help?</a:t>
            </a:r>
            <a:br>
              <a:rPr lang="en-US" dirty="0" smtClean="0"/>
            </a:br>
            <a:r>
              <a:rPr lang="en-US" dirty="0" smtClean="0"/>
              <a:t>Scratch</a:t>
            </a:r>
            <a:r>
              <a:rPr lang="en-US" b="1" i="1" dirty="0" smtClean="0"/>
              <a:t>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435" y="1326524"/>
            <a:ext cx="10349727" cy="50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69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Look for a particular type of project or subject area in Scratch</a:t>
            </a:r>
            <a:r>
              <a:rPr lang="en-US" i="1" dirty="0" smtClean="0"/>
              <a:t>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392" y="1825625"/>
            <a:ext cx="51592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461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00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find out more?</a:t>
            </a:r>
            <a:br>
              <a:rPr lang="en-US" dirty="0" smtClean="0"/>
            </a:br>
            <a:r>
              <a:rPr lang="en-US" dirty="0" smtClean="0"/>
              <a:t>Scratch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980"/>
            <a:ext cx="10515600" cy="457998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://scratch.mit.edu/help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582" y="1481071"/>
            <a:ext cx="5410200" cy="807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684" y="2404794"/>
            <a:ext cx="6933796" cy="346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72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/>
          <a:lstStyle/>
          <a:p>
            <a:pPr algn="ctr"/>
            <a:r>
              <a:rPr lang="en-US" dirty="0" smtClean="0"/>
              <a:t>Scratch Guides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834" y="978794"/>
            <a:ext cx="7740203" cy="56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178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Searching the Scratch Community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6309" y="1493949"/>
            <a:ext cx="8300929" cy="311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7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39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Where can teachers get help?</a:t>
            </a:r>
            <a:br>
              <a:rPr lang="en-US" dirty="0" smtClean="0"/>
            </a:br>
            <a:r>
              <a:rPr lang="en-US" dirty="0" smtClean="0"/>
              <a:t>Scratch Wiki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664" y="1468192"/>
            <a:ext cx="9828803" cy="517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537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7432" y="579549"/>
            <a:ext cx="973642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Plan for the morning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Start learning to code with Scratch cards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The role of Scratch Coaches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Discuss Hour of Code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Continue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Teacher Accounts with Scratch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Finish working with Scratch cards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</a:t>
            </a:r>
            <a:r>
              <a:rPr lang="en-US" sz="3200" dirty="0" smtClean="0"/>
              <a:t>Review Scratch site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Tutorials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Work on a </a:t>
            </a:r>
            <a:r>
              <a:rPr lang="en-US" sz="3200" dirty="0" smtClean="0"/>
              <a:t>Scratch Projects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● Lunch and Break then … Join afternoon session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3" name="Right Arrow 2"/>
          <p:cNvSpPr/>
          <p:nvPr/>
        </p:nvSpPr>
        <p:spPr>
          <a:xfrm>
            <a:off x="373488" y="5653824"/>
            <a:ext cx="695460" cy="206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8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3821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/>
              <a:t>Why start with Scratch Cards?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26524"/>
            <a:ext cx="5083046" cy="4850439"/>
          </a:xfrm>
          <a:solidFill>
            <a:schemeClr val="accent6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Teachers copy off the </a:t>
            </a:r>
            <a:r>
              <a:rPr lang="en-US" sz="3200" b="1" u="sng" dirty="0">
                <a:solidFill>
                  <a:schemeClr val="accent1">
                    <a:lumMod val="50000"/>
                  </a:schemeClr>
                </a:solidFill>
              </a:rPr>
              <a:t>Create a Story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cards in colour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 - </a:t>
            </a:r>
            <a:r>
              <a:rPr lang="en-US" sz="4400" dirty="0" smtClean="0">
                <a:solidFill>
                  <a:schemeClr val="tx1"/>
                </a:solidFill>
              </a:rPr>
              <a:t>WHY?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Colour print to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help students find the correct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block because there are 10 categories of blocks in SCRIPTS &amp; several of the colours are close</a:t>
            </a:r>
          </a:p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Suggestion 1 copy for every 2 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students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5999" y="1596980"/>
            <a:ext cx="5488119" cy="372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4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00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3600" dirty="0" smtClean="0"/>
              <a:t>The instructions have minimal text making it easy for students to learn simple tasks.  Each task is one page long.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4467" y="1854557"/>
            <a:ext cx="4851781" cy="178346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96248" y="1854557"/>
            <a:ext cx="5957552" cy="450754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838200" y="3387144"/>
            <a:ext cx="4467896" cy="269168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966693" y="3425780"/>
            <a:ext cx="6040192" cy="135228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4467" y="4778062"/>
            <a:ext cx="3048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Everything they need is on the screen but they must learn to look for it.  Stress that the Story Cards were made to be helpful so the information is there – just look!</a:t>
            </a:r>
          </a:p>
        </p:txBody>
      </p:sp>
    </p:spTree>
    <p:extLst>
      <p:ext uri="{BB962C8B-B14F-4D97-AF65-F5344CB8AC3E}">
        <p14:creationId xmlns:p14="http://schemas.microsoft.com/office/powerpoint/2010/main" val="17913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306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Students are directed to resources already in Scratch libraries – Backgrounds  Sprites</a:t>
            </a:r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5257" y="1571223"/>
            <a:ext cx="5484543" cy="4605740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2618" y="1700011"/>
            <a:ext cx="5331182" cy="44769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296992" y="1326524"/>
            <a:ext cx="2176529" cy="18030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409904" y="1326524"/>
            <a:ext cx="566671" cy="270456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69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10340</TotalTime>
  <Words>2966</Words>
  <Application>Microsoft Office PowerPoint</Application>
  <PresentationFormat>Widescreen</PresentationFormat>
  <Paragraphs>295</Paragraphs>
  <Slides>67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3" baseType="lpstr">
      <vt:lpstr>Aharoni</vt:lpstr>
      <vt:lpstr>Arial</vt:lpstr>
      <vt:lpstr>Calibri</vt:lpstr>
      <vt:lpstr>Calibri Light</vt:lpstr>
      <vt:lpstr>Times New Roman</vt:lpstr>
      <vt:lpstr>Office Theme</vt:lpstr>
      <vt:lpstr>Students can learn Scratch without you  getting in their way</vt:lpstr>
      <vt:lpstr>PowerPoint Presentation</vt:lpstr>
      <vt:lpstr>PowerPoint Presentation</vt:lpstr>
      <vt:lpstr>PowerPoint Presentation</vt:lpstr>
      <vt:lpstr>In the past I …</vt:lpstr>
      <vt:lpstr>In all situations I started with…</vt:lpstr>
      <vt:lpstr>Why start with Scratch Cards?</vt:lpstr>
      <vt:lpstr>The instructions have minimal text making it easy for students to learn simple tasks.  Each task is one page long.</vt:lpstr>
      <vt:lpstr>Students are directed to resources already in Scratch libraries – Backgrounds  Sprites</vt:lpstr>
      <vt:lpstr>Coding instructions are clear and concise</vt:lpstr>
      <vt:lpstr>PowerPoint Presentation</vt:lpstr>
      <vt:lpstr>Here is the result </vt:lpstr>
      <vt:lpstr>PowerPoint Presentation</vt:lpstr>
      <vt:lpstr>PowerPoint Presentation</vt:lpstr>
      <vt:lpstr>Why Scratch Cards and Student Coaches?</vt:lpstr>
      <vt:lpstr>How did I start?</vt:lpstr>
      <vt:lpstr>Then …</vt:lpstr>
      <vt:lpstr>Why this worked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if you want a little more time to get ready to code with your students?</vt:lpstr>
      <vt:lpstr>Consider Hour of Code activities (https://code.org/learn ) Why? It is a great way to start coding AND needs no addition resources. </vt:lpstr>
      <vt:lpstr>Activities for Hour of Code use blocks to code and design coding using popular characters.</vt:lpstr>
      <vt:lpstr> http://partners.disney.com/hour-of-code/wayfinding-with-code?cds  The goals of the game and each step are clearly identified so that coders meet success from the start. </vt:lpstr>
      <vt:lpstr>When the blocks are in place the students click Run and watch what happens to the characters in the game.  </vt:lpstr>
      <vt:lpstr>The program directs the student to try again if the block choice is incorrect …</vt:lpstr>
      <vt:lpstr>…or correct and then advances to the next step.</vt:lpstr>
      <vt:lpstr>However … With Hour of Code …</vt:lpstr>
      <vt:lpstr>Hour or Code or Scratch? The answer is BOTH…</vt:lpstr>
      <vt:lpstr>PowerPoint Presentation</vt:lpstr>
      <vt:lpstr>PowerPoint Presentation</vt:lpstr>
      <vt:lpstr>PowerPoint Presentation</vt:lpstr>
      <vt:lpstr>PowerPoint Presentation</vt:lpstr>
      <vt:lpstr>What accounts do you need to get started?</vt:lpstr>
      <vt:lpstr>How did I prepare?</vt:lpstr>
      <vt:lpstr>PowerPoint Presentation</vt:lpstr>
      <vt:lpstr>PowerPoint Presentation</vt:lpstr>
      <vt:lpstr>FYI: Using the device’s camera and/or microphone requires two acceptances</vt:lpstr>
      <vt:lpstr>PowerPoint Presentation</vt:lpstr>
      <vt:lpstr>By the end of the 9 cards coders can …</vt:lpstr>
      <vt:lpstr>PowerPoint Presentation</vt:lpstr>
      <vt:lpstr>When the whole class finished the cards…</vt:lpstr>
      <vt:lpstr>Reviewing the Scratch screen</vt:lpstr>
      <vt:lpstr>Later coders learn how to create their own Sprites and Backdrops: </vt:lpstr>
      <vt:lpstr>Reviewing Scratch Main screen</vt:lpstr>
      <vt:lpstr>PowerPoint Presentation</vt:lpstr>
      <vt:lpstr>Other items for each project</vt:lpstr>
      <vt:lpstr>Comments and Remixes</vt:lpstr>
      <vt:lpstr>PowerPoint Presentation</vt:lpstr>
      <vt:lpstr>Review Community Guidelines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After Cards, Tutorials, &amp; Starter Projects, what’s next for teachers?</vt:lpstr>
      <vt:lpstr>PowerPoint Presentation</vt:lpstr>
      <vt:lpstr>Where can teachers get help? ScratchEd </vt:lpstr>
      <vt:lpstr>Look for a particular type of project or subject area in ScratchEd.</vt:lpstr>
      <vt:lpstr>Where can teachers find out more? Scratch Help</vt:lpstr>
      <vt:lpstr>Scratch Guides</vt:lpstr>
      <vt:lpstr>Searching the Scratch Community</vt:lpstr>
      <vt:lpstr>Where can teachers get help? Scratch Wiki</vt:lpstr>
      <vt:lpstr>PowerPoint Presentation</vt:lpstr>
    </vt:vector>
  </TitlesOfParts>
  <Company>GECDSB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Students can learn Scratch without you  getting in their way</dc:title>
  <dc:creator>Administrator</dc:creator>
  <cp:lastModifiedBy>Administrator</cp:lastModifiedBy>
  <cp:revision>104</cp:revision>
  <dcterms:created xsi:type="dcterms:W3CDTF">2017-04-15T17:44:14Z</dcterms:created>
  <dcterms:modified xsi:type="dcterms:W3CDTF">2018-04-25T02:00:17Z</dcterms:modified>
</cp:coreProperties>
</file>