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384" r:id="rId3"/>
    <p:sldId id="321" r:id="rId4"/>
    <p:sldId id="257" r:id="rId5"/>
    <p:sldId id="420" r:id="rId6"/>
    <p:sldId id="343" r:id="rId7"/>
    <p:sldId id="415" r:id="rId8"/>
    <p:sldId id="416" r:id="rId9"/>
    <p:sldId id="417" r:id="rId10"/>
    <p:sldId id="419" r:id="rId11"/>
    <p:sldId id="422" r:id="rId12"/>
    <p:sldId id="418" r:id="rId13"/>
    <p:sldId id="414" r:id="rId14"/>
    <p:sldId id="385" r:id="rId15"/>
    <p:sldId id="386" r:id="rId16"/>
    <p:sldId id="389" r:id="rId17"/>
    <p:sldId id="391" r:id="rId18"/>
    <p:sldId id="392" r:id="rId19"/>
    <p:sldId id="390" r:id="rId20"/>
    <p:sldId id="387" r:id="rId21"/>
    <p:sldId id="393" r:id="rId22"/>
    <p:sldId id="388" r:id="rId23"/>
    <p:sldId id="373" r:id="rId24"/>
    <p:sldId id="375" r:id="rId25"/>
    <p:sldId id="377" r:id="rId26"/>
    <p:sldId id="378" r:id="rId27"/>
    <p:sldId id="398" r:id="rId28"/>
    <p:sldId id="399" r:id="rId29"/>
    <p:sldId id="400" r:id="rId30"/>
    <p:sldId id="401" r:id="rId31"/>
    <p:sldId id="403" r:id="rId32"/>
    <p:sldId id="404" r:id="rId33"/>
    <p:sldId id="405" r:id="rId34"/>
    <p:sldId id="406" r:id="rId35"/>
    <p:sldId id="407" r:id="rId36"/>
    <p:sldId id="395" r:id="rId37"/>
    <p:sldId id="383" r:id="rId38"/>
    <p:sldId id="421" r:id="rId39"/>
    <p:sldId id="408" r:id="rId40"/>
    <p:sldId id="443" r:id="rId41"/>
    <p:sldId id="409" r:id="rId42"/>
    <p:sldId id="423" r:id="rId43"/>
    <p:sldId id="427" r:id="rId44"/>
    <p:sldId id="424" r:id="rId45"/>
    <p:sldId id="425" r:id="rId46"/>
    <p:sldId id="426" r:id="rId47"/>
    <p:sldId id="428" r:id="rId48"/>
    <p:sldId id="432" r:id="rId49"/>
    <p:sldId id="433" r:id="rId50"/>
    <p:sldId id="434" r:id="rId51"/>
    <p:sldId id="442" r:id="rId52"/>
    <p:sldId id="429" r:id="rId53"/>
    <p:sldId id="430" r:id="rId54"/>
    <p:sldId id="435" r:id="rId55"/>
    <p:sldId id="436" r:id="rId56"/>
    <p:sldId id="437" r:id="rId57"/>
    <p:sldId id="438" r:id="rId58"/>
    <p:sldId id="439" r:id="rId59"/>
    <p:sldId id="440" r:id="rId60"/>
    <p:sldId id="441" r:id="rId61"/>
    <p:sldId id="431" r:id="rId62"/>
    <p:sldId id="379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6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6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2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4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9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7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0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6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0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0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scobracoders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en.scratch-wiki.info/wiki/Project_Tag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sellations.org/index.shtml" TargetMode="External"/><Relationship Id="rId2" Type="http://schemas.openxmlformats.org/officeDocument/2006/relationships/hyperlink" Target="https://illuminations.nctm.org/Activity.aspx?id=350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jpl.nasa.gov/edu/teach/activity/explore-mars-with-scratch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78027524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scratch.mit.edu/projects/10014866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scratch.mit.edu/" TargetMode="External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ratched.gse.harvard.edu/guide/files/CreativeComputing20141015.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1957589"/>
            <a:ext cx="11471565" cy="21765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Students can learn Scratch without you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getting in their way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753" y="2756079"/>
            <a:ext cx="8894438" cy="34515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Link to this presentation: </a:t>
            </a:r>
          </a:p>
          <a:p>
            <a:r>
              <a:rPr lang="en-US" sz="4000" dirty="0" smtClean="0">
                <a:hlinkClick r:id="rId2"/>
              </a:rPr>
              <a:t>www.KPSCobraCoders.weebly.com</a:t>
            </a:r>
            <a:endParaRPr lang="en-US" sz="4000" dirty="0" smtClean="0"/>
          </a:p>
          <a:p>
            <a:r>
              <a:rPr lang="en-US" sz="4000" dirty="0" smtClean="0"/>
              <a:t> </a:t>
            </a:r>
            <a:r>
              <a:rPr lang="en-US" sz="4000" dirty="0" smtClean="0"/>
              <a:t>November 28 PM Workshop</a:t>
            </a: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30753" y="1080426"/>
            <a:ext cx="889443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Further</a:t>
            </a:r>
            <a:endParaRPr lang="en-US" sz="4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Development of  Scratch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34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7" y="1404217"/>
            <a:ext cx="9378435" cy="4830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6670" y="528034"/>
            <a:ext cx="1014855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https://en.scratch-wiki.info/wiki/Scratch_Wiki</a:t>
            </a:r>
          </a:p>
        </p:txBody>
      </p:sp>
    </p:spTree>
    <p:extLst>
      <p:ext uri="{BB962C8B-B14F-4D97-AF65-F5344CB8AC3E}">
        <p14:creationId xmlns:p14="http://schemas.microsoft.com/office/powerpoint/2010/main" val="1517784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6" y="553792"/>
            <a:ext cx="11771290" cy="70788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https://www.facebook.com/groups/TeachingwithScratch/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76" y="1587590"/>
            <a:ext cx="101536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42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970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When I started I never looked in the Scratch Wiki because I thought it was too technical. </a:t>
            </a:r>
            <a:br>
              <a:rPr lang="en-US" dirty="0" smtClean="0"/>
            </a:br>
            <a:r>
              <a:rPr lang="en-US" dirty="0" smtClean="0"/>
              <a:t>I looked a the Main Page and didn’t see how any of the information would help me. </a:t>
            </a:r>
            <a:br>
              <a:rPr lang="en-US" dirty="0" smtClean="0"/>
            </a:br>
            <a:r>
              <a:rPr lang="en-US" dirty="0" smtClean="0"/>
              <a:t>I was wrong.  I go to it constantly, more so than even Scratch</a:t>
            </a:r>
            <a:r>
              <a:rPr lang="en-US" b="1" i="1" dirty="0" smtClean="0"/>
              <a:t>Ed</a:t>
            </a:r>
            <a:r>
              <a:rPr lang="en-US" dirty="0" smtClean="0"/>
              <a:t> now. It has entries about basic blocks all the way up to information I still don’t understand.  But as I learn more I go to the Wiki more.  The information I need is always there.  </a:t>
            </a:r>
            <a:br>
              <a:rPr lang="en-US" dirty="0" smtClean="0"/>
            </a:br>
            <a:r>
              <a:rPr lang="en-US" dirty="0" smtClean="0"/>
              <a:t>Later </a:t>
            </a:r>
            <a:r>
              <a:rPr lang="en-US" dirty="0" smtClean="0"/>
              <a:t>in this slide show I </a:t>
            </a:r>
            <a:r>
              <a:rPr lang="en-US" dirty="0" smtClean="0"/>
              <a:t>will suggest another use for the Wiki.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16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1" y="708338"/>
            <a:ext cx="1086976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Afternoon </a:t>
            </a:r>
            <a:endParaRPr lang="en-US" sz="3200" dirty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Quick Introduction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find a project you can use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determine how you can use a project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A Generic Project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Work on a coding lesson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Classroom </a:t>
            </a:r>
            <a:r>
              <a:rPr lang="en-US" sz="3200" dirty="0" smtClean="0"/>
              <a:t>jobs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“Try it, you’ll like it!”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77274" y="1854559"/>
            <a:ext cx="669701" cy="2318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8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63" y="1005840"/>
            <a:ext cx="1003227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Here is how I used to look for projects …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97875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704" y="824336"/>
            <a:ext cx="900233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First I would search for project ideas in Scratch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1470667"/>
            <a:ext cx="7533269" cy="679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353" y="2266411"/>
            <a:ext cx="6383628" cy="4420112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>
            <a:off x="5125792" y="1810169"/>
            <a:ext cx="1983346" cy="559544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31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868" y="1291015"/>
            <a:ext cx="103122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When creating a project or studio coders </a:t>
            </a:r>
            <a:r>
              <a:rPr lang="en-US" sz="5400" b="1" u="sng" dirty="0" smtClean="0"/>
              <a:t>may</a:t>
            </a:r>
            <a:r>
              <a:rPr lang="en-US" sz="5400" dirty="0" smtClean="0"/>
              <a:t> add up to 3 Tags.</a:t>
            </a:r>
          </a:p>
          <a:p>
            <a:r>
              <a:rPr lang="en-US" sz="5400" dirty="0" smtClean="0"/>
              <a:t>See </a:t>
            </a:r>
            <a:r>
              <a:rPr lang="en-US" sz="5400" dirty="0"/>
              <a:t>Scratch Wiki </a:t>
            </a:r>
            <a:r>
              <a:rPr lang="en-US" sz="5400" dirty="0">
                <a:hlinkClick r:id="rId2"/>
              </a:rPr>
              <a:t>https://</a:t>
            </a:r>
            <a:r>
              <a:rPr lang="en-US" sz="5400" dirty="0" smtClean="0">
                <a:hlinkClick r:id="rId2"/>
              </a:rPr>
              <a:t>en.scratch-wiki.info/wiki/Project_Tags</a:t>
            </a:r>
            <a:r>
              <a:rPr lang="en-US" sz="5400" dirty="0" smtClean="0"/>
              <a:t> </a:t>
            </a:r>
          </a:p>
          <a:p>
            <a:r>
              <a:rPr lang="en-US" dirty="0" smtClean="0"/>
              <a:t>  </a:t>
            </a:r>
            <a:endParaRPr lang="en-CA" dirty="0"/>
          </a:p>
        </p:txBody>
      </p:sp>
      <p:pic>
        <p:nvPicPr>
          <p:cNvPr id="3" name="Picture 2" descr="https://en.scratch-wiki.info/w/images/Wik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770" y="3889594"/>
            <a:ext cx="1082675" cy="1094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32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661987"/>
            <a:ext cx="89535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20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638175"/>
            <a:ext cx="93345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55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012" y="2153521"/>
            <a:ext cx="5676900" cy="427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07" y="2153521"/>
            <a:ext cx="4667250" cy="4467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7107" y="461432"/>
            <a:ext cx="1076812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Scratch search engine “picks” up these projects because one has Tessellation as the TITLE and the other has tessellation as a TAB.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55422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5465" y="463639"/>
            <a:ext cx="8272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http://kpscobracoders.weebly.com/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245326" y="4892040"/>
            <a:ext cx="10010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slide show and any handouts will be found in our </a:t>
            </a:r>
            <a:r>
              <a:rPr lang="en-US" sz="2400" dirty="0" err="1"/>
              <a:t>W</a:t>
            </a:r>
            <a:r>
              <a:rPr lang="en-US" sz="2400" dirty="0" err="1" smtClean="0"/>
              <a:t>eebly</a:t>
            </a:r>
            <a:r>
              <a:rPr lang="en-US" sz="2400" dirty="0" smtClean="0"/>
              <a:t>. I am updating it continuously.  My colleagues and I will be writing several STEAM lessons as part of our STAO Makerspace Kit certification and we will add them to our </a:t>
            </a:r>
            <a:r>
              <a:rPr lang="en-US" sz="2400" dirty="0" err="1" smtClean="0"/>
              <a:t>Weebly</a:t>
            </a:r>
            <a:r>
              <a:rPr lang="en-US" sz="2400" dirty="0" smtClean="0"/>
              <a:t> when complete.   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15" y="1485900"/>
            <a:ext cx="10524131" cy="27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51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Second, I would look for a particular type of project or subject area in Scratch</a:t>
            </a:r>
            <a:r>
              <a:rPr lang="en-US" b="1" i="1" dirty="0" smtClean="0"/>
              <a:t>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207" y="1846821"/>
            <a:ext cx="4721793" cy="3982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8225" y="2176530"/>
            <a:ext cx="4584879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 couldn’t always find what I wanted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34009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714" y="901337"/>
            <a:ext cx="101347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But.. when I start with a Google search I: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600" dirty="0" smtClean="0"/>
              <a:t>Found Dynamic </a:t>
            </a:r>
            <a:r>
              <a:rPr lang="en-US" sz="3600" dirty="0"/>
              <a:t>Paper creator at NCTM </a:t>
            </a:r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illuminations.nctm.org/Activity.aspx?id=3509</a:t>
            </a:r>
            <a:r>
              <a:rPr lang="en-US" sz="3600" dirty="0" smtClean="0"/>
              <a:t>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600" dirty="0" smtClean="0"/>
              <a:t>Found Scratch Ireland site with resources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/>
              <a:t>Found a site dedicated to Tessellations </a:t>
            </a:r>
            <a:r>
              <a:rPr lang="en-US" sz="3600" dirty="0" smtClean="0">
                <a:hlinkClick r:id="rId3"/>
              </a:rPr>
              <a:t>http</a:t>
            </a:r>
            <a:r>
              <a:rPr lang="en-US" sz="3600" dirty="0">
                <a:hlinkClick r:id="rId3"/>
              </a:rPr>
              <a:t>://</a:t>
            </a:r>
            <a:r>
              <a:rPr lang="en-US" sz="3600" dirty="0" smtClean="0">
                <a:hlinkClick r:id="rId3"/>
              </a:rPr>
              <a:t>www.tessellations.org/index.shtml</a:t>
            </a:r>
            <a:r>
              <a:rPr lang="en-US" sz="3600" dirty="0" smtClean="0"/>
              <a:t> </a:t>
            </a:r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745" y="4594656"/>
            <a:ext cx="85534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76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86" y="1397726"/>
            <a:ext cx="953588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Here is how I search now …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34764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91" y="1120463"/>
            <a:ext cx="106331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 </a:t>
            </a:r>
            <a:r>
              <a:rPr lang="en-US" sz="4400" b="1" u="sng" dirty="0" smtClean="0"/>
              <a:t>start</a:t>
            </a:r>
            <a:r>
              <a:rPr lang="en-US" sz="4400" dirty="0" smtClean="0"/>
              <a:t> by using a search engine  - Google and type in search terms.  For example:</a:t>
            </a:r>
          </a:p>
          <a:p>
            <a:pPr algn="ctr"/>
            <a:r>
              <a:rPr lang="en-US" sz="4400" b="1" dirty="0" smtClean="0"/>
              <a:t>Scratch projects + explorers</a:t>
            </a:r>
          </a:p>
          <a:p>
            <a:r>
              <a:rPr lang="en-US" sz="4400" dirty="0" smtClean="0"/>
              <a:t>I am finding Scratch projects as well as outside sources with projects &amp;/or lesson plans.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2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70" y="429833"/>
            <a:ext cx="5709687" cy="5906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634" y="346655"/>
            <a:ext cx="5172411" cy="619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6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369" y="412124"/>
            <a:ext cx="10869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https://www.jpl.nasa.gov/edu/teach/activity/explore-mars-with-scratch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132" y="935344"/>
            <a:ext cx="8069888" cy="4645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339" y="5679584"/>
            <a:ext cx="10586434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add this to a new file even though this isn’t what I was searching for it is a great project!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7807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052" y="1452495"/>
            <a:ext cx="8982075" cy="5086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052" y="656823"/>
            <a:ext cx="1003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3"/>
              </a:rPr>
              <a:t>https://scratch.mit.edu/projects/78027524</a:t>
            </a:r>
            <a:r>
              <a:rPr lang="en-US" sz="3600" dirty="0" smtClean="0">
                <a:hlinkClick r:id="rId3"/>
              </a:rPr>
              <a:t>/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634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663" y="244699"/>
            <a:ext cx="10386744" cy="1846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 I continue my search in Scratch.  I search with the TABS if there are any.          I also click on the coder’s User Name and check out their other projects and studios.  If I see something that might be suitable I start a Word file and use Paint to copy part of the project so I can recall it later on. 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10" y="2198339"/>
            <a:ext cx="3848272" cy="3635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636" y="2091358"/>
            <a:ext cx="6793538" cy="43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87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26" y="419301"/>
            <a:ext cx="4762500" cy="4448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426" y="4867476"/>
            <a:ext cx="508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https://scratch.mit.edu/projects/126218863/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07" y="419301"/>
            <a:ext cx="4743450" cy="4410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0946" y="4867476"/>
            <a:ext cx="4893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https://scratch.mit.edu/projects/122160960/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426" y="5525037"/>
            <a:ext cx="1060655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would make good examples to show students how to code a research project.  If you find a project that looks promising you could do the same thing and then we could share what we find.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2156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614" y="721217"/>
            <a:ext cx="1023870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Afternoon </a:t>
            </a:r>
            <a:endParaRPr lang="en-US" sz="3200" dirty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Quick Introduction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find a project you can use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determine how you can use a project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A Generic Project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Work on a coding lesson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Classroom </a:t>
            </a:r>
            <a:r>
              <a:rPr lang="en-US" sz="3200" dirty="0" smtClean="0"/>
              <a:t>jobs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“Try it, you’ll like it!”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540913" y="2279562"/>
            <a:ext cx="669701" cy="4378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4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488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goals of this workshop 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0006"/>
            <a:ext cx="10515600" cy="532695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To provide a practical and informative session for educators who would like their students to code in Scratch</a:t>
            </a:r>
          </a:p>
          <a:p>
            <a:r>
              <a:rPr lang="en-US" sz="3200" dirty="0" smtClean="0"/>
              <a:t>To </a:t>
            </a:r>
            <a:r>
              <a:rPr lang="en-US" sz="3200" dirty="0" smtClean="0"/>
              <a:t>showcase useful resources for teachers to develop their students’ ability to code projects assigned to them or of their own creation</a:t>
            </a:r>
          </a:p>
          <a:p>
            <a:r>
              <a:rPr lang="en-US" sz="3200" dirty="0" smtClean="0"/>
              <a:t>To </a:t>
            </a:r>
            <a:r>
              <a:rPr lang="en-US" sz="3200" dirty="0" smtClean="0"/>
              <a:t>develop a community of teachers working together within GECDSB to share resources and </a:t>
            </a:r>
            <a:r>
              <a:rPr lang="en-US" sz="3200" dirty="0" smtClean="0"/>
              <a:t>assistance</a:t>
            </a:r>
          </a:p>
          <a:p>
            <a:r>
              <a:rPr lang="en-US" sz="3200" dirty="0" smtClean="0"/>
              <a:t>To incorporate Scratch 3.0 and the extensions, for example, Makey </a:t>
            </a:r>
            <a:r>
              <a:rPr lang="en-US" sz="3200" dirty="0" err="1" smtClean="0"/>
              <a:t>Makey</a:t>
            </a:r>
            <a:r>
              <a:rPr lang="en-US" sz="3200" dirty="0" smtClean="0"/>
              <a:t> and </a:t>
            </a:r>
            <a:r>
              <a:rPr lang="en-US" sz="3200" dirty="0" err="1" smtClean="0"/>
              <a:t>Microbit</a:t>
            </a:r>
            <a:r>
              <a:rPr lang="en-US" sz="3200" dirty="0" smtClean="0"/>
              <a:t> into our students’ coding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83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67" y="359968"/>
            <a:ext cx="10129307" cy="65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49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35" y="1297144"/>
            <a:ext cx="4705350" cy="445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368" y="1260996"/>
            <a:ext cx="5892408" cy="2144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368" y="3413572"/>
            <a:ext cx="5640537" cy="2034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368" y="5464666"/>
            <a:ext cx="6480631" cy="580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5729" y="515155"/>
            <a:ext cx="859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https://scratch.mit.edu/projects/209556851/</a:t>
            </a:r>
          </a:p>
        </p:txBody>
      </p:sp>
    </p:spTree>
    <p:extLst>
      <p:ext uri="{BB962C8B-B14F-4D97-AF65-F5344CB8AC3E}">
        <p14:creationId xmlns:p14="http://schemas.microsoft.com/office/powerpoint/2010/main" val="4114077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0766" y="1068946"/>
            <a:ext cx="9594761" cy="40010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to check out when deciding whether or not to use an existing project:</a:t>
            </a:r>
          </a:p>
          <a:p>
            <a:r>
              <a:rPr lang="en-US" sz="2800" dirty="0" smtClean="0"/>
              <a:t>Do you intend to use it to …</a:t>
            </a:r>
          </a:p>
          <a:p>
            <a:r>
              <a:rPr lang="en-US" sz="3200" b="1" dirty="0" smtClean="0"/>
              <a:t>Have your students learn from it?</a:t>
            </a:r>
          </a:p>
          <a:p>
            <a:r>
              <a:rPr lang="en-US" sz="3200" b="1" dirty="0" smtClean="0"/>
              <a:t>Have your students gather coding ideas from it?   </a:t>
            </a:r>
          </a:p>
          <a:p>
            <a:r>
              <a:rPr lang="en-US" sz="3200" b="1" dirty="0" smtClean="0"/>
              <a:t>Have your students remix it?</a:t>
            </a:r>
          </a:p>
          <a:p>
            <a:r>
              <a:rPr lang="en-US" sz="2800" dirty="0" smtClean="0"/>
              <a:t>If so, check out the number of scripts and sprites as well as the number of assets (sounds &amp; images) when the project is loading.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6" y="5070041"/>
            <a:ext cx="4386469" cy="1270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039" y="5070041"/>
            <a:ext cx="31051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84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5" y="268492"/>
            <a:ext cx="11084416" cy="4962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86" y="5230798"/>
            <a:ext cx="11084416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not suitable to remix and most probably beyond the artistic skills of our students and probably days to </a:t>
            </a:r>
            <a:r>
              <a:rPr lang="en-US" sz="2800" dirty="0" smtClean="0"/>
              <a:t>create, so </a:t>
            </a:r>
            <a:r>
              <a:rPr lang="en-US" sz="2800" dirty="0" smtClean="0"/>
              <a:t>this project can just be enjoyed when viewed.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0260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06" y="229358"/>
            <a:ext cx="7094746" cy="4090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898" y="229358"/>
            <a:ext cx="2400300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481" y="1833158"/>
            <a:ext cx="2476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310" y="3445977"/>
            <a:ext cx="260985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7044" y="5106421"/>
            <a:ext cx="3162300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1143" y="5278468"/>
            <a:ext cx="752475" cy="409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907" y="4493638"/>
            <a:ext cx="571628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Few assets (sound or image), 4 sprites, 8 scripts 3 of which are similar with slight changes – this can be remixed or used for coding ideas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145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1" y="708338"/>
            <a:ext cx="1086976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Afternoon </a:t>
            </a:r>
            <a:endParaRPr lang="en-US" sz="3200" dirty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Quick Introduction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find a project you can use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determine how you can use a project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A Generic Project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Work on a coding lesson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Unplugged Introduction to a project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Continue to work on a coding lesson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Classroom jobs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Continue to work on a coding lesson</a:t>
            </a:r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41668" y="2794714"/>
            <a:ext cx="579549" cy="3219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19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279" y="772732"/>
            <a:ext cx="904096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Here is </a:t>
            </a:r>
            <a:r>
              <a:rPr lang="en-US" sz="3200" b="1" dirty="0" smtClean="0"/>
              <a:t>the first project I am going to share with you.  I classify it as a </a:t>
            </a:r>
            <a:r>
              <a:rPr lang="en-US" sz="3200" b="1" u="sng" dirty="0" smtClean="0"/>
              <a:t>Generic</a:t>
            </a:r>
            <a:r>
              <a:rPr lang="en-US" sz="3200" b="1" dirty="0" smtClean="0"/>
              <a:t> </a:t>
            </a:r>
            <a:r>
              <a:rPr lang="en-US" sz="3200" b="1" dirty="0"/>
              <a:t>Project</a:t>
            </a:r>
            <a:r>
              <a:rPr lang="en-US" sz="3200" b="1" dirty="0" smtClean="0"/>
              <a:t>.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r>
              <a:rPr lang="en-US" sz="3200" b="1" dirty="0" smtClean="0"/>
              <a:t>It </a:t>
            </a:r>
            <a:r>
              <a:rPr lang="en-US" sz="3200" b="1" dirty="0"/>
              <a:t>is a project example of the idea of </a:t>
            </a:r>
            <a:r>
              <a:rPr lang="en-US" sz="3200" b="1" i="1" dirty="0"/>
              <a:t>low floor, high ceiling, and wide walls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r>
              <a:rPr lang="en-US" sz="3200" b="1" dirty="0" smtClean="0"/>
              <a:t>This </a:t>
            </a:r>
            <a:r>
              <a:rPr lang="en-US" sz="3200" b="1" dirty="0"/>
              <a:t>project has minimal coding (low floor) to be successful and yet, the coding can be enhanced and added on to (high ceiling) in any number of ways.  </a:t>
            </a:r>
            <a:endParaRPr lang="en-US" sz="3200" b="1" dirty="0" smtClean="0"/>
          </a:p>
          <a:p>
            <a:r>
              <a:rPr lang="en-US" sz="3200" b="1" dirty="0" smtClean="0"/>
              <a:t>The </a:t>
            </a:r>
            <a:r>
              <a:rPr lang="en-US" sz="3200" b="1" dirty="0"/>
              <a:t>information needed to </a:t>
            </a:r>
            <a:r>
              <a:rPr lang="en-US" sz="3200" b="1" dirty="0" smtClean="0"/>
              <a:t>be include </a:t>
            </a:r>
            <a:r>
              <a:rPr lang="en-US" sz="3200" b="1" dirty="0"/>
              <a:t>in the project can be from any subject area and any grade level (wide walls).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00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186" y="772732"/>
            <a:ext cx="10650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2"/>
              </a:rPr>
              <a:t>https://scratch.mit.edu/projects/10014866/</a:t>
            </a:r>
            <a:endParaRPr lang="en-US" sz="2400" b="1" dirty="0" smtClean="0"/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14" y="1403798"/>
            <a:ext cx="6143223" cy="4636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4156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1" y="708338"/>
            <a:ext cx="1086976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Afternoon </a:t>
            </a:r>
            <a:endParaRPr lang="en-US" sz="3200" dirty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Quick Introduction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find a project you can use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determine how you can use a project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A Generic Project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Work on a coding lesson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Classroom </a:t>
            </a:r>
            <a:r>
              <a:rPr lang="en-US" sz="3200" dirty="0" smtClean="0"/>
              <a:t>jobs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“Try it, you’ll like it!”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64395" y="3348502"/>
            <a:ext cx="669701" cy="2318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67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1" y="708338"/>
            <a:ext cx="1086976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Afternoon </a:t>
            </a:r>
            <a:endParaRPr lang="en-US" sz="3200" dirty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Quick Introduction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find a project you can use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determine how you can use a project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A Generic Project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Work on a coding lesson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Classroom </a:t>
            </a:r>
            <a:r>
              <a:rPr lang="en-US" sz="3200" dirty="0" smtClean="0"/>
              <a:t>jobs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“Try it, you’ll like it!”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64395" y="3837904"/>
            <a:ext cx="669701" cy="2318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3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65962"/>
          </a:xfrm>
        </p:spPr>
        <p:txBody>
          <a:bodyPr/>
          <a:lstStyle/>
          <a:p>
            <a:r>
              <a:rPr lang="en-US" dirty="0" smtClean="0"/>
              <a:t>Scratch 2.0: </a:t>
            </a:r>
            <a:r>
              <a:rPr lang="en-US" cap="none" dirty="0" smtClean="0">
                <a:latin typeface="+mn-lt"/>
                <a:hlinkClick r:id="rId2"/>
              </a:rPr>
              <a:t>https://</a:t>
            </a:r>
            <a:r>
              <a:rPr lang="en-US" cap="none" dirty="0" smtClean="0">
                <a:latin typeface="+mn-lt"/>
                <a:hlinkClick r:id="rId2"/>
              </a:rPr>
              <a:t>scratch.mit.edu</a:t>
            </a:r>
            <a:r>
              <a:rPr lang="en-US" cap="none" dirty="0" smtClean="0">
                <a:latin typeface="+mn-lt"/>
              </a:rPr>
              <a:t/>
            </a:r>
            <a:br>
              <a:rPr lang="en-US" cap="none" dirty="0" smtClean="0">
                <a:latin typeface="+mn-lt"/>
              </a:rPr>
            </a:br>
            <a:r>
              <a:rPr lang="en-US" cap="none" dirty="0" smtClean="0">
                <a:latin typeface="+mn-lt"/>
              </a:rPr>
              <a:t/>
            </a:r>
            <a:br>
              <a:rPr lang="en-US" cap="none" dirty="0" smtClean="0">
                <a:latin typeface="+mn-lt"/>
              </a:rPr>
            </a:br>
            <a:r>
              <a:rPr lang="en-US" dirty="0" smtClean="0">
                <a:latin typeface="+mn-lt"/>
              </a:rPr>
              <a:t>Scratch 3.0 </a:t>
            </a:r>
            <a:r>
              <a:rPr lang="en-US" dirty="0" smtClean="0">
                <a:latin typeface="+mn-lt"/>
                <a:hlinkClick r:id="rId3"/>
              </a:rPr>
              <a:t>https://beta.scratch.mit.edu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4" name="Picture 3" descr="C:\Users\12691\Downloads\clipart-claw-scratch-itch-clipart-paw-scratch-clipart-cat-scratch-N794rS-clipar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49" y="3374264"/>
            <a:ext cx="2838428" cy="25886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3683358"/>
            <a:ext cx="7816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person beside you check out 2.0 and 3.0 and find out what is different and what is the same…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8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107" y="227929"/>
            <a:ext cx="9596299" cy="52713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7216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1" y="708338"/>
            <a:ext cx="1086976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Afternoon </a:t>
            </a:r>
            <a:endParaRPr lang="en-US" sz="3200" dirty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Quick Introduction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find a project you can use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determine how you can use a project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A Generic Project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Work on a coding lesson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Classroom </a:t>
            </a:r>
            <a:r>
              <a:rPr lang="en-US" sz="3200" dirty="0" smtClean="0"/>
              <a:t>jobs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“Try it, you’ll like it!”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67426" y="4327302"/>
            <a:ext cx="566670" cy="2060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94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key ma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5" y="94646"/>
            <a:ext cx="4634203" cy="228620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key ma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30" y="2147552"/>
            <a:ext cx="4438650" cy="3333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1673" y="3554569"/>
            <a:ext cx="570534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https://makeymakey.com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98681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3" y="1095102"/>
            <a:ext cx="9163922" cy="55212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99245" y="309093"/>
            <a:ext cx="1146219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https://www.facebook.com/groups/makeymakeyeducators/</a:t>
            </a:r>
          </a:p>
        </p:txBody>
      </p:sp>
    </p:spTree>
    <p:extLst>
      <p:ext uri="{BB962C8B-B14F-4D97-AF65-F5344CB8AC3E}">
        <p14:creationId xmlns:p14="http://schemas.microsoft.com/office/powerpoint/2010/main" val="2337935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35" y="929224"/>
            <a:ext cx="3457575" cy="5076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73521" y="1159099"/>
            <a:ext cx="4816699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https://cdn.shopify.com/s/files/1/0162/8612/files/Makey_Makey_Educators_Guide.pdf?16481577170705338427</a:t>
            </a:r>
          </a:p>
        </p:txBody>
      </p:sp>
    </p:spTree>
    <p:extLst>
      <p:ext uri="{BB962C8B-B14F-4D97-AF65-F5344CB8AC3E}">
        <p14:creationId xmlns:p14="http://schemas.microsoft.com/office/powerpoint/2010/main" val="1264703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67" y="419703"/>
            <a:ext cx="4067175" cy="4962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24282" y="772732"/>
            <a:ext cx="4597757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https://cdn.shopify.com/s/files/1/0162/8612/files/lesson-plans.pdf?16481577170705338427</a:t>
            </a:r>
          </a:p>
        </p:txBody>
      </p:sp>
    </p:spTree>
    <p:extLst>
      <p:ext uri="{BB962C8B-B14F-4D97-AF65-F5344CB8AC3E}">
        <p14:creationId xmlns:p14="http://schemas.microsoft.com/office/powerpoint/2010/main" val="1750783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44" y="861609"/>
            <a:ext cx="3962400" cy="46196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40192" y="1004552"/>
            <a:ext cx="4662152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https://cdn.shopify.com/s/files/1/0162/8612/files/lesson-plans-lego.pdf?16481577170705338427</a:t>
            </a:r>
          </a:p>
        </p:txBody>
      </p:sp>
    </p:spTree>
    <p:extLst>
      <p:ext uri="{BB962C8B-B14F-4D97-AF65-F5344CB8AC3E}">
        <p14:creationId xmlns:p14="http://schemas.microsoft.com/office/powerpoint/2010/main" val="1058068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98" y="371139"/>
            <a:ext cx="3552825" cy="26384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3853264"/>
            <a:ext cx="6934200" cy="14954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42456" y="746975"/>
            <a:ext cx="632352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https://microbit.org/</a:t>
            </a:r>
          </a:p>
        </p:txBody>
      </p:sp>
    </p:spTree>
    <p:extLst>
      <p:ext uri="{BB962C8B-B14F-4D97-AF65-F5344CB8AC3E}">
        <p14:creationId xmlns:p14="http://schemas.microsoft.com/office/powerpoint/2010/main" val="2786612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73" y="618187"/>
            <a:ext cx="9085006" cy="42388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Left Arrow 2"/>
          <p:cNvSpPr/>
          <p:nvPr/>
        </p:nvSpPr>
        <p:spPr>
          <a:xfrm>
            <a:off x="8538692" y="3271239"/>
            <a:ext cx="888643" cy="70833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91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5" y="319583"/>
            <a:ext cx="8392196" cy="317770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222" y="3721567"/>
            <a:ext cx="8366439" cy="30076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7388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1" y="708338"/>
            <a:ext cx="1086976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Afternoon </a:t>
            </a:r>
            <a:endParaRPr lang="en-US" sz="3200" dirty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Quick Introduction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find a project you can use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How to determine how you can use a project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A Generic Project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Work on a coding lesson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Classroom </a:t>
            </a:r>
            <a:r>
              <a:rPr lang="en-US" sz="3200" dirty="0" smtClean="0"/>
              <a:t>jobs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Makey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Microbit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“Try it, you’ll like it!”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93184" y="1416677"/>
            <a:ext cx="540912" cy="1674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238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656" y="553456"/>
            <a:ext cx="6000750" cy="52101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9192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25" y="461091"/>
            <a:ext cx="6162675" cy="42100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08339" y="5087155"/>
            <a:ext cx="1041900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https://support.microbit.org/support/solutions/articles/19000065686-how-do-i-update-my-editor-scripts-and-hex-files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94749" y="656823"/>
            <a:ext cx="3232597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concerns you if you coded on the old site.  If you go to the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site this won’t be a problem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50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30" y="1390717"/>
            <a:ext cx="4657725" cy="44672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195" y="2862329"/>
            <a:ext cx="2724150" cy="1524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72011" y="502276"/>
            <a:ext cx="504851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Extensions Tab at bottom of Block column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727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3" y="262494"/>
            <a:ext cx="11354873" cy="53632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83633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30" y="2583822"/>
            <a:ext cx="5640946" cy="33404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68946" y="1584101"/>
            <a:ext cx="974930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https://scratch.mit.edu/microbit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00056" y="2678806"/>
            <a:ext cx="2781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Help button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7123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757237"/>
            <a:ext cx="8696325" cy="53435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45075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61" y="1017431"/>
            <a:ext cx="10901173" cy="40461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78396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92" y="1004551"/>
            <a:ext cx="10659648" cy="42371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90840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2" y="953037"/>
            <a:ext cx="11260007" cy="45390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45494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6" y="195329"/>
            <a:ext cx="7199625" cy="31133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188" y="3445903"/>
            <a:ext cx="7858125" cy="3314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934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44" y="365126"/>
            <a:ext cx="11070465" cy="127049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After </a:t>
            </a:r>
            <a:r>
              <a:rPr lang="en-US" dirty="0"/>
              <a:t>C</a:t>
            </a:r>
            <a:r>
              <a:rPr lang="en-US" dirty="0" smtClean="0"/>
              <a:t>ards, Tutorials, &amp; Starter Projects, what’s next for teachers?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617"/>
            <a:ext cx="10515600" cy="4541346"/>
          </a:xfrm>
        </p:spPr>
        <p:txBody>
          <a:bodyPr/>
          <a:lstStyle/>
          <a:p>
            <a:r>
              <a:rPr lang="en-US" dirty="0" smtClean="0"/>
              <a:t> Follow a series of lesson plans in </a:t>
            </a:r>
            <a:r>
              <a:rPr lang="en-US" b="1" u="sng" dirty="0" smtClean="0"/>
              <a:t>An Introductory Computing Curriculum Using Scratch </a:t>
            </a:r>
            <a:r>
              <a:rPr lang="en-US" u="sng" dirty="0">
                <a:hlinkClick r:id="rId2"/>
              </a:rPr>
              <a:t>http://scratched.gse.harvard.edu/guide/files/CreativeComputing20141015.pdf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81" y="2906108"/>
            <a:ext cx="6854190" cy="23519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8200" y="5434885"/>
            <a:ext cx="105156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http://scratched.gse.harvard.edu/resources/sneak-peek-third-edition-creative-computing-curriculum-guide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14930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711" y="430465"/>
            <a:ext cx="8075052" cy="58327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8362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94" y="512535"/>
            <a:ext cx="2321954" cy="56655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63662" y="746975"/>
            <a:ext cx="667125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blocks in conjunction with the other Scratch 3.0 blocks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797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61" y="1762147"/>
            <a:ext cx="6233375" cy="4429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944" y="5984520"/>
            <a:ext cx="419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Doug Peterson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3645" y="323148"/>
            <a:ext cx="84356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I cannot create</a:t>
            </a:r>
          </a:p>
          <a:p>
            <a:pPr algn="ctr"/>
            <a:r>
              <a:rPr lang="en-US" sz="3600" dirty="0" smtClean="0"/>
              <a:t>I do not understand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10637" y="6169186"/>
            <a:ext cx="6593983" cy="373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Richard Feynman’s blackboard at the time of his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12" y="204618"/>
            <a:ext cx="10623997" cy="153402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Where can teachers find out more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Not Scratch Help any more!</a:t>
            </a:r>
            <a:br>
              <a:rPr lang="en-US" dirty="0" smtClean="0"/>
            </a:br>
            <a:r>
              <a:rPr lang="en-US" dirty="0" smtClean="0"/>
              <a:t>Now go to:  https://scratch.mit.edu/educators/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17" y="1882574"/>
            <a:ext cx="5410200" cy="807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65" y="3222334"/>
            <a:ext cx="6181725" cy="3276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5834128" y="2086375"/>
            <a:ext cx="643944" cy="51515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513804"/>
            <a:ext cx="8286750" cy="4191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64406" y="618186"/>
            <a:ext cx="819096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Scroll down to find…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5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59" y="365125"/>
            <a:ext cx="4481848" cy="3511416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Where can teachers get help</a:t>
            </a:r>
            <a:r>
              <a:rPr lang="en-US" dirty="0" smtClean="0"/>
              <a:t>? At Scratch</a:t>
            </a:r>
            <a:r>
              <a:rPr lang="en-US" b="1" i="1" dirty="0" smtClean="0"/>
              <a:t>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/>
              <a:t>://scratched.gse.harvard.edu/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610" y="365125"/>
            <a:ext cx="6716869" cy="53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57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12143</TotalTime>
  <Words>1287</Words>
  <Application>Microsoft Office PowerPoint</Application>
  <PresentationFormat>Widescreen</PresentationFormat>
  <Paragraphs>136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Aharoni</vt:lpstr>
      <vt:lpstr>Arial</vt:lpstr>
      <vt:lpstr>Calibri</vt:lpstr>
      <vt:lpstr>Calibri Light</vt:lpstr>
      <vt:lpstr>Times New Roman</vt:lpstr>
      <vt:lpstr>Office Theme</vt:lpstr>
      <vt:lpstr>Students can learn Scratch without you  getting in their way</vt:lpstr>
      <vt:lpstr>PowerPoint Presentation</vt:lpstr>
      <vt:lpstr>The goals of this workshop are:</vt:lpstr>
      <vt:lpstr>Scratch 2.0: https://scratch.mit.edu  Scratch 3.0 https://beta.scratch.mit.edu </vt:lpstr>
      <vt:lpstr>PowerPoint Presentation</vt:lpstr>
      <vt:lpstr>After Cards, Tutorials, &amp; Starter Projects, what’s next for teachers?</vt:lpstr>
      <vt:lpstr>Where can teachers find out more?  Not Scratch Help any more! Now go to:  https://scratch.mit.edu/educators/</vt:lpstr>
      <vt:lpstr>PowerPoint Presentation</vt:lpstr>
      <vt:lpstr>Where can teachers get help? At ScratchEd   http://scratched.gse.harvard.edu/</vt:lpstr>
      <vt:lpstr>PowerPoint Presentation</vt:lpstr>
      <vt:lpstr>PowerPoint Presentation</vt:lpstr>
      <vt:lpstr>When I started I never looked in the Scratch Wiki because I thought it was too technical.  I looked a the Main Page and didn’t see how any of the information would help me.  I was wrong.  I go to it constantly, more so than even ScratchEd now. It has entries about basic blocks all the way up to information I still don’t understand.  But as I learn more I go to the Wiki more.  The information I need is always there.   Later in this slide show I will suggest another use for the Wiki.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Second, I would look for a particular type of project or subject area in ScratchEd.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can learn Scratch without you  getting in their way</dc:title>
  <dc:creator>Administrator</dc:creator>
  <cp:lastModifiedBy>Elizabeth Pearsall</cp:lastModifiedBy>
  <cp:revision>143</cp:revision>
  <dcterms:created xsi:type="dcterms:W3CDTF">2017-04-15T17:44:14Z</dcterms:created>
  <dcterms:modified xsi:type="dcterms:W3CDTF">2018-11-28T04:35:13Z</dcterms:modified>
</cp:coreProperties>
</file>