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A5A57-5279-4AA8-AB98-9CBDEDB20F76}" v="16" dt="2018-04-16T14:38:38.510"/>
    <p1510:client id="{DD8E7C04-DF88-4864-A958-F08B88E0FD49}" v="12" dt="2018-04-16T14:50:03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121BD-8A92-41B8-AE44-2E7B2A40866F}" type="datetimeFigureOut">
              <a:rPr lang="en-US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5202A-F637-4238-8714-8B73B09388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202A-F637-4238-8714-8B73B093886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7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202A-F637-4238-8714-8B73B093886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202A-F637-4238-8714-8B73B093886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202A-F637-4238-8714-8B73B093886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202A-F637-4238-8714-8B73B093886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7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202A-F637-4238-8714-8B73B093886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202A-F637-4238-8714-8B73B093886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9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202A-F637-4238-8714-8B73B093886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1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0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54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7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52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5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0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1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9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6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45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0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0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kpscobracoders.weebl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Bringing Coding and Robotics Into Your Primary Classroom</a:t>
            </a:r>
          </a:p>
          <a:p>
            <a:endParaRPr lang="en-US" dirty="0"/>
          </a:p>
          <a:p>
            <a:r>
              <a:rPr lang="en-US" sz="1600" dirty="0"/>
              <a:t>Elizabeth Pearsall</a:t>
            </a:r>
            <a:r>
              <a:rPr lang="en-US" sz="1600" dirty="0" smtClean="0"/>
              <a:t>. Janet </a:t>
            </a:r>
            <a:r>
              <a:rPr lang="en-US" sz="1600" dirty="0" err="1"/>
              <a:t>Molzan</a:t>
            </a:r>
            <a:r>
              <a:rPr lang="en-US" sz="1600" dirty="0" smtClean="0"/>
              <a:t>. Cindy </a:t>
            </a:r>
            <a:r>
              <a:rPr lang="en-US" sz="1600" dirty="0"/>
              <a:t>Loop Snyder</a:t>
            </a:r>
            <a:r>
              <a:rPr lang="en-US" sz="1600" dirty="0" smtClean="0"/>
              <a:t>. Sharon </a:t>
            </a:r>
            <a:r>
              <a:rPr lang="en-US" sz="1600" dirty="0"/>
              <a:t>Jones</a:t>
            </a:r>
          </a:p>
          <a:p>
            <a:r>
              <a:rPr lang="en-US" sz="1600" dirty="0"/>
              <a:t>http://kpscobracoders.weebly.com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up, indoor, table, wall&#10;&#10;Description generated with very high confidence">
            <a:extLst>
              <a:ext uri="{FF2B5EF4-FFF2-40B4-BE49-F238E27FC236}">
                <a16:creationId xmlns:a16="http://schemas.microsoft.com/office/drawing/2014/main" xmlns="" id="{24BF97FE-061D-48F4-B91F-7EB2B900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42950"/>
            <a:ext cx="1836130" cy="1669765"/>
          </a:xfrm>
          <a:prstGeom prst="rect">
            <a:avLst/>
          </a:prstGeom>
        </p:spPr>
      </p:pic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544B4003-61C0-4876-A0FC-C6BEC81A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29" y="895232"/>
            <a:ext cx="2743544" cy="1504950"/>
          </a:xfrm>
          <a:prstGeom prst="rect">
            <a:avLst/>
          </a:prstGeom>
        </p:spPr>
      </p:pic>
      <p:pic>
        <p:nvPicPr>
          <p:cNvPr id="6" name="Picture 6" descr="A picture containing LEGO&#10;&#10;Description generated with high confidence">
            <a:extLst>
              <a:ext uri="{FF2B5EF4-FFF2-40B4-BE49-F238E27FC236}">
                <a16:creationId xmlns:a16="http://schemas.microsoft.com/office/drawing/2014/main" xmlns="" id="{E11A13EF-14A0-454A-B3B2-185432BAE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980" y="771525"/>
            <a:ext cx="1924448" cy="1769813"/>
          </a:xfrm>
          <a:prstGeom prst="rect">
            <a:avLst/>
          </a:prstGeom>
        </p:spPr>
      </p:pic>
      <p:pic>
        <p:nvPicPr>
          <p:cNvPr id="8" name="Picture 8" descr="A picture containing indoor, building&#10;&#10;Description generated with high confidence">
            <a:extLst>
              <a:ext uri="{FF2B5EF4-FFF2-40B4-BE49-F238E27FC236}">
                <a16:creationId xmlns:a16="http://schemas.microsoft.com/office/drawing/2014/main" xmlns="" id="{E3B98149-56E5-4CF1-822C-AE48AE995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6940" y="809625"/>
            <a:ext cx="2743544" cy="1924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DC2133-1FD4-423F-9B13-AF7B56BF43CA}"/>
              </a:ext>
            </a:extLst>
          </p:cNvPr>
          <p:cNvSpPr txBox="1"/>
          <p:nvPr/>
        </p:nvSpPr>
        <p:spPr>
          <a:xfrm>
            <a:off x="603439" y="3192463"/>
            <a:ext cx="8851711" cy="21236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Microsoft JhengHei"/>
                <a:ea typeface="Microsoft JhengHei"/>
              </a:rPr>
              <a:t>Learning to Code and Coding to Learn</a:t>
            </a:r>
            <a:endParaRPr lang="en-US" sz="3600" dirty="0">
              <a:latin typeface="Microsoft JhengHei"/>
              <a:ea typeface="Microsoft JhengHei"/>
            </a:endParaRPr>
          </a:p>
          <a:p>
            <a:pPr algn="ctr"/>
            <a:r>
              <a:rPr lang="en-US" sz="2400" b="1" dirty="0">
                <a:latin typeface="Microsoft JhengHei"/>
                <a:ea typeface="Microsoft JhengHei"/>
              </a:rPr>
              <a:t>Coding tasks with </a:t>
            </a:r>
            <a:r>
              <a:rPr lang="en-US" sz="2400" b="1" dirty="0" err="1">
                <a:latin typeface="Microsoft JhengHei"/>
                <a:ea typeface="Microsoft JhengHei"/>
              </a:rPr>
              <a:t>BlueBot</a:t>
            </a:r>
            <a:r>
              <a:rPr lang="en-US" sz="2400" b="1" dirty="0">
                <a:latin typeface="Microsoft JhengHei"/>
                <a:ea typeface="Microsoft JhengHei"/>
              </a:rPr>
              <a:t> and DASH robots and hands on applications of </a:t>
            </a:r>
            <a:r>
              <a:rPr lang="en-US" sz="2400" b="1" dirty="0" err="1">
                <a:latin typeface="Microsoft JhengHei"/>
                <a:ea typeface="Microsoft JhengHei"/>
              </a:rPr>
              <a:t>LightBot</a:t>
            </a:r>
            <a:r>
              <a:rPr lang="en-US" sz="2400" b="1" dirty="0">
                <a:latin typeface="Microsoft JhengHei"/>
                <a:ea typeface="Microsoft JhengHei"/>
              </a:rPr>
              <a:t>, Scratch Jr &amp; unplugged</a:t>
            </a:r>
          </a:p>
          <a:p>
            <a:pPr algn="ctr"/>
            <a:endParaRPr lang="en-US" sz="2400" b="1">
              <a:latin typeface="Microsoft JhengHei"/>
              <a:ea typeface="Microsoft JhengHei"/>
            </a:endParaRPr>
          </a:p>
          <a:p>
            <a:pPr algn="ctr"/>
            <a:r>
              <a:rPr lang="en-US" sz="2400" b="1" dirty="0">
                <a:latin typeface="Microsoft JhengHei"/>
                <a:ea typeface="Microsoft JhengHei"/>
              </a:rPr>
              <a:t>Integrating Math, Language and Beyond</a:t>
            </a:r>
          </a:p>
        </p:txBody>
      </p:sp>
    </p:spTree>
    <p:extLst>
      <p:ext uri="{BB962C8B-B14F-4D97-AF65-F5344CB8AC3E}">
        <p14:creationId xmlns:p14="http://schemas.microsoft.com/office/powerpoint/2010/main" val="286205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04DACDC8-0634-41C8-92D1-75A8AD2B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38" y="651114"/>
            <a:ext cx="4105158" cy="4353101"/>
          </a:xfrm>
          <a:prstGeom prst="rect">
            <a:avLst/>
          </a:prstGeom>
        </p:spPr>
      </p:pic>
      <p:pic>
        <p:nvPicPr>
          <p:cNvPr id="6" name="Picture 6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xmlns="" id="{B2A6F32C-4115-4220-B58C-5AF2AAB94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2724150"/>
            <a:ext cx="4000234" cy="3374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6E8F7E-A5DB-455E-8EB8-AEDA599F31F5}"/>
              </a:ext>
            </a:extLst>
          </p:cNvPr>
          <p:cNvSpPr txBox="1"/>
          <p:nvPr/>
        </p:nvSpPr>
        <p:spPr>
          <a:xfrm>
            <a:off x="4728201" y="704850"/>
            <a:ext cx="6795462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0070C0"/>
                </a:solidFill>
                <a:latin typeface="Microsoft JhengHei"/>
                <a:ea typeface="Microsoft JhengHei"/>
              </a:rPr>
              <a:t>BlueBot</a:t>
            </a:r>
            <a:endParaRPr lang="en-US" err="1">
              <a:solidFill>
                <a:srgbClr val="0070C0"/>
              </a:solidFill>
              <a:latin typeface="Garamond"/>
              <a:ea typeface="Microsoft JhengHei"/>
            </a:endParaRPr>
          </a:p>
          <a:p>
            <a:pPr algn="ctr"/>
            <a:r>
              <a:rPr lang="en-US" sz="2400" b="1" dirty="0">
                <a:latin typeface="Microsoft JhengHei"/>
                <a:ea typeface="Microsoft JhengHei"/>
              </a:rPr>
              <a:t>Concrete Coding</a:t>
            </a:r>
            <a:endParaRPr lang="en-US" dirty="0"/>
          </a:p>
          <a:p>
            <a:r>
              <a:rPr lang="en-US" sz="2400" b="1" dirty="0">
                <a:latin typeface="Microsoft JhengHei"/>
                <a:ea typeface="Microsoft JhengHei"/>
              </a:rPr>
              <a:t>Focus on perspective, location, orientation and movement on a grid</a:t>
            </a:r>
          </a:p>
          <a:p>
            <a:r>
              <a:rPr lang="en-US" sz="2400" b="1" dirty="0">
                <a:latin typeface="Microsoft JhengHei"/>
                <a:ea typeface="Microsoft JhengHei"/>
              </a:rPr>
              <a:t>Spatial Language and Integrated Learning</a:t>
            </a: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85390E56-F23F-4CC4-A50F-AC8AE41A6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965" y="4651610"/>
            <a:ext cx="2743200" cy="14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1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987AF9-68FB-4EB3-B5E7-8259FA692248}"/>
              </a:ext>
            </a:extLst>
          </p:cNvPr>
          <p:cNvSpPr txBox="1"/>
          <p:nvPr/>
        </p:nvSpPr>
        <p:spPr>
          <a:xfrm>
            <a:off x="4058158" y="742950"/>
            <a:ext cx="6189369" cy="295465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Microsoft JhengHei"/>
                <a:ea typeface="Microsoft JhengHei"/>
              </a:rPr>
              <a:t>DASH</a:t>
            </a:r>
          </a:p>
          <a:p>
            <a:pPr algn="ctr"/>
            <a:r>
              <a:rPr lang="en-US" sz="2400" dirty="0">
                <a:latin typeface="Microsoft JhengHei"/>
                <a:ea typeface="Microsoft JhengHei"/>
              </a:rPr>
              <a:t>Spatial Reasoning with Coding</a:t>
            </a:r>
          </a:p>
          <a:p>
            <a:pPr algn="ctr"/>
            <a:r>
              <a:rPr lang="en-US" sz="2400" dirty="0">
                <a:latin typeface="Microsoft JhengHei"/>
                <a:ea typeface="Microsoft JhengHei"/>
              </a:rPr>
              <a:t>Perspective, Location, Orientation, Movement on a grid,</a:t>
            </a:r>
          </a:p>
          <a:p>
            <a:pPr algn="ctr"/>
            <a:r>
              <a:rPr lang="en-US" sz="2400" dirty="0">
                <a:latin typeface="Microsoft JhengHei"/>
                <a:ea typeface="Microsoft JhengHei"/>
              </a:rPr>
              <a:t>Integrating measurement, angles, geometry, number sense...</a:t>
            </a:r>
          </a:p>
          <a:p>
            <a:pPr algn="ctr"/>
            <a:endParaRPr lang="en-US" sz="2400" b="1">
              <a:latin typeface="Microsoft JhengHei"/>
              <a:ea typeface="Microsoft JhengHei"/>
            </a:endParaRPr>
          </a:p>
          <a:p>
            <a:pPr algn="ctr"/>
            <a:endParaRPr lang="en-US"/>
          </a:p>
        </p:txBody>
      </p:sp>
      <p:pic>
        <p:nvPicPr>
          <p:cNvPr id="2" name="Picture 2" descr="A picture containing LEGO&#10;&#10;Description generated with high confidence">
            <a:extLst>
              <a:ext uri="{FF2B5EF4-FFF2-40B4-BE49-F238E27FC236}">
                <a16:creationId xmlns:a16="http://schemas.microsoft.com/office/drawing/2014/main" xmlns="" id="{462090F3-3A9E-4C27-B831-1852F12D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51" y="4419600"/>
            <a:ext cx="1936417" cy="1781977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30F163D-667C-4FBC-9023-1EDDBD640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00" y="962025"/>
            <a:ext cx="3679554" cy="4224766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6F2CF5EA-FBFF-407B-B907-DB8C1DF84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086" y="3086945"/>
            <a:ext cx="2993027" cy="31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DC0893-F1F0-4E86-9976-E27791335388}"/>
              </a:ext>
            </a:extLst>
          </p:cNvPr>
          <p:cNvSpPr txBox="1"/>
          <p:nvPr/>
        </p:nvSpPr>
        <p:spPr>
          <a:xfrm>
            <a:off x="7202488" y="1020565"/>
            <a:ext cx="3815191" cy="40318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Light Bot</a:t>
            </a:r>
          </a:p>
          <a:p>
            <a:pPr algn="ctr"/>
            <a:r>
              <a:rPr lang="en-US" sz="2800" dirty="0"/>
              <a:t>Transitional challenges from real world to virtual</a:t>
            </a:r>
          </a:p>
          <a:p>
            <a:pPr algn="ctr"/>
            <a:r>
              <a:rPr lang="en-US" sz="2800" b="1" dirty="0">
                <a:solidFill>
                  <a:srgbClr val="2D7154"/>
                </a:solidFill>
              </a:rPr>
              <a:t>Build structure --&gt;code perspective --&gt; run your code--&gt;debug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/>
              <a:t>Integrates spatial concepts and processes with writing and coding.</a:t>
            </a:r>
          </a:p>
        </p:txBody>
      </p:sp>
      <p:pic>
        <p:nvPicPr>
          <p:cNvPr id="5" name="Picture 5" descr="A picture containing indoor, floor, table, building&#10;&#10;Description generated with high confidence">
            <a:extLst>
              <a:ext uri="{FF2B5EF4-FFF2-40B4-BE49-F238E27FC236}">
                <a16:creationId xmlns:a16="http://schemas.microsoft.com/office/drawing/2014/main" xmlns="" id="{ADCF94FC-D737-4024-B1E4-FF387041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2" y="962892"/>
            <a:ext cx="3643745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3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CAE3BD11-08BE-4F7C-B4FE-32B7DC572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14" y="962134"/>
            <a:ext cx="4065916" cy="3452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0A7400-89B5-451F-903F-1C999768BB38}"/>
              </a:ext>
            </a:extLst>
          </p:cNvPr>
          <p:cNvSpPr txBox="1"/>
          <p:nvPr/>
        </p:nvSpPr>
        <p:spPr>
          <a:xfrm>
            <a:off x="1236452" y="4451229"/>
            <a:ext cx="3910643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Free &amp; Available for </a:t>
            </a:r>
          </a:p>
          <a:p>
            <a:pPr algn="ctr"/>
            <a:r>
              <a:rPr lang="en-US" sz="2400" b="1"/>
              <a:t> iPads &amp; Chrome Books</a:t>
            </a:r>
          </a:p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807460-5AB9-4ACE-B04F-C62CF91A08F3}"/>
              </a:ext>
            </a:extLst>
          </p:cNvPr>
          <p:cNvSpPr txBox="1"/>
          <p:nvPr/>
        </p:nvSpPr>
        <p:spPr>
          <a:xfrm>
            <a:off x="5463396" y="1029419"/>
            <a:ext cx="6096000" cy="473975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/>
              <a:t>ScratchJr</a:t>
            </a:r>
          </a:p>
          <a:p>
            <a:r>
              <a:rPr lang="en-US" sz="2400" b="1" dirty="0"/>
              <a:t>A visual programming language </a:t>
            </a:r>
          </a:p>
          <a:p>
            <a:endParaRPr lang="en-US"/>
          </a:p>
          <a:p>
            <a:r>
              <a:rPr lang="en-US" sz="2400" b="1" dirty="0"/>
              <a:t>Creating projects means thinking creatively, expressing ideas &amp; reasoning systematically</a:t>
            </a:r>
          </a:p>
          <a:p>
            <a:endParaRPr lang="en-US"/>
          </a:p>
          <a:p>
            <a:r>
              <a:rPr lang="en-US" sz="2400" b="1" dirty="0"/>
              <a:t>Students </a:t>
            </a:r>
          </a:p>
          <a:p>
            <a:r>
              <a:rPr lang="en-US" sz="2400" b="1" dirty="0"/>
              <a:t>●solve problems</a:t>
            </a:r>
          </a:p>
          <a:p>
            <a:r>
              <a:rPr lang="en-US" sz="2400" b="1" dirty="0"/>
              <a:t>●learn to debug</a:t>
            </a:r>
          </a:p>
          <a:p>
            <a:r>
              <a:rPr lang="en-US" sz="2400" b="1" dirty="0"/>
              <a:t>●develop sequencing skills </a:t>
            </a:r>
          </a:p>
          <a:p>
            <a:r>
              <a:rPr lang="en-US" sz="2400" b="1" dirty="0"/>
              <a:t>●develop computational thinking </a:t>
            </a:r>
          </a:p>
          <a:p>
            <a:r>
              <a:rPr lang="en-US" sz="2400" b="1" dirty="0"/>
              <a:t>●apply math &amp; language learning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5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9875C-5941-4E62-8ECC-EF4F15A3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Unplugged?</a:t>
            </a:r>
          </a:p>
        </p:txBody>
      </p:sp>
      <p:pic>
        <p:nvPicPr>
          <p:cNvPr id="5" name="Picture 5" descr="A flat screen tv sitting next to a computer monitor&#10;&#10;Description generated with high confidence">
            <a:extLst>
              <a:ext uri="{FF2B5EF4-FFF2-40B4-BE49-F238E27FC236}">
                <a16:creationId xmlns:a16="http://schemas.microsoft.com/office/drawing/2014/main" xmlns="" id="{4ABD7FC8-0FF5-4417-A03B-793E8DDE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53860"/>
            <a:ext cx="3232030" cy="4318958"/>
          </a:xfrm>
          <a:prstGeom prst="rect">
            <a:avLst/>
          </a:prstGeom>
        </p:spPr>
      </p:pic>
      <p:pic>
        <p:nvPicPr>
          <p:cNvPr id="7" name="Picture 7" descr="A picture containing text, photo&#10;&#10;Description generated with high confidence">
            <a:extLst>
              <a:ext uri="{FF2B5EF4-FFF2-40B4-BE49-F238E27FC236}">
                <a16:creationId xmlns:a16="http://schemas.microsoft.com/office/drawing/2014/main" xmlns="" id="{F48ED498-BBE5-437E-AB50-D21D757EE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88" y="1025106"/>
            <a:ext cx="3188898" cy="424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3ADBBE-9015-475A-94F3-8EDA48F8FA4F}"/>
              </a:ext>
            </a:extLst>
          </p:cNvPr>
          <p:cNvSpPr txBox="1"/>
          <p:nvPr/>
        </p:nvSpPr>
        <p:spPr>
          <a:xfrm>
            <a:off x="4724400" y="3236343"/>
            <a:ext cx="2872596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Guess My Number?</a:t>
            </a:r>
          </a:p>
          <a:p>
            <a:pPr algn="ctr"/>
            <a:r>
              <a:rPr lang="en-US" sz="2400" b="1"/>
              <a:t>Guess My Pattern?</a:t>
            </a:r>
          </a:p>
          <a:p>
            <a:pPr algn="ctr"/>
            <a:r>
              <a:rPr lang="en-US" sz="2400" b="1"/>
              <a:t>Code A Dance</a:t>
            </a:r>
          </a:p>
        </p:txBody>
      </p:sp>
    </p:spTree>
    <p:extLst>
      <p:ext uri="{BB962C8B-B14F-4D97-AF65-F5344CB8AC3E}">
        <p14:creationId xmlns:p14="http://schemas.microsoft.com/office/powerpoint/2010/main" val="287654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7192E7-CE3E-4F60-AB65-3AC04876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Sandbox of Coding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658A891-25C1-4141-ABB3-D97DAB924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85" y="2491596"/>
            <a:ext cx="27432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13179-2F23-40F5-A57E-110EC5641F49}"/>
              </a:ext>
            </a:extLst>
          </p:cNvPr>
          <p:cNvSpPr txBox="1"/>
          <p:nvPr/>
        </p:nvSpPr>
        <p:spPr>
          <a:xfrm>
            <a:off x="5285118" y="2905664"/>
            <a:ext cx="5489274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325375"/>
                </a:solidFill>
                <a:hlinkClick r:id="rId4"/>
              </a:rPr>
              <a:t>kpscobracoders.weebly.com</a:t>
            </a:r>
            <a:endParaRPr lang="en-US" sz="3200" b="1" dirty="0">
              <a:solidFill>
                <a:srgbClr val="325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8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Microsoft JhengHei</vt:lpstr>
      <vt:lpstr>Arial</vt:lpstr>
      <vt:lpstr>Calibri</vt:lpstr>
      <vt:lpstr>Garamond</vt:lpstr>
      <vt:lpstr>Organic</vt:lpstr>
      <vt:lpstr>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Unplugged?</vt:lpstr>
      <vt:lpstr>Sandbox of Coding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</dc:title>
  <dc:creator>coder1</dc:creator>
  <cp:lastModifiedBy>Administrator</cp:lastModifiedBy>
  <cp:revision>85</cp:revision>
  <dcterms:modified xsi:type="dcterms:W3CDTF">2018-05-04T13:36:58Z</dcterms:modified>
</cp:coreProperties>
</file>