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5/1/2018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5/1/2018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lightbot.com/hoclearn.html" TargetMode="External"/><Relationship Id="rId2" Type="http://schemas.openxmlformats.org/officeDocument/2006/relationships/hyperlink" Target="http://lightbot.com/resources.html" TargetMode="External"/><Relationship Id="rId1" Type="http://schemas.openxmlformats.org/officeDocument/2006/relationships/slideLayout" Target="../slideLayouts/slideLayout7.xml"/><Relationship Id="rId4" Type="http://schemas.openxmlformats.org/officeDocument/2006/relationships/hyperlink" Target="http://www.kpscobracoders.weebly.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ee-bot.us/downloads.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makewonder.com/apps/wonder" TargetMode="External"/><Relationship Id="rId2" Type="http://schemas.openxmlformats.org/officeDocument/2006/relationships/hyperlink" Target="https://www.makewonder.com/apps"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2"/>
            <a:ext cx="8791575" cy="3240631"/>
          </a:xfrm>
          <a:solidFill>
            <a:schemeClr val="tx2">
              <a:lumMod val="60000"/>
              <a:lumOff val="40000"/>
            </a:schemeClr>
          </a:solidFill>
        </p:spPr>
        <p:txBody>
          <a:bodyPr>
            <a:normAutofit fontScale="90000"/>
          </a:bodyPr>
          <a:lstStyle/>
          <a:p>
            <a:pPr algn="ctr"/>
            <a:r>
              <a:rPr lang="en-US" dirty="0" err="1" smtClean="0">
                <a:solidFill>
                  <a:schemeClr val="bg1"/>
                </a:solidFill>
              </a:rPr>
              <a:t>OAMe</a:t>
            </a:r>
            <a:r>
              <a:rPr lang="en-US" dirty="0" smtClean="0">
                <a:solidFill>
                  <a:schemeClr val="bg1"/>
                </a:solidFill>
              </a:rPr>
              <a:t> Workshop F5.28 </a:t>
            </a:r>
            <a:br>
              <a:rPr lang="en-US" dirty="0" smtClean="0">
                <a:solidFill>
                  <a:schemeClr val="bg1"/>
                </a:solidFill>
              </a:rPr>
            </a:br>
            <a:r>
              <a:rPr lang="en-US" dirty="0">
                <a:solidFill>
                  <a:schemeClr val="bg2">
                    <a:lumMod val="60000"/>
                    <a:lumOff val="40000"/>
                  </a:schemeClr>
                </a:solidFill>
              </a:rPr>
              <a:t>Bring Coding &amp; Robotics into Your Classroom </a:t>
            </a:r>
            <a:r>
              <a:rPr lang="en-US" dirty="0">
                <a:solidFill>
                  <a:schemeClr val="bg1"/>
                </a:solidFill>
              </a:rPr>
              <a:t/>
            </a:r>
            <a:br>
              <a:rPr lang="en-US" dirty="0">
                <a:solidFill>
                  <a:schemeClr val="bg1"/>
                </a:solidFill>
              </a:rPr>
            </a:br>
            <a:r>
              <a:rPr lang="en-US" dirty="0" smtClean="0">
                <a:solidFill>
                  <a:schemeClr val="bg1"/>
                </a:solidFill>
              </a:rPr>
              <a:t>2:30 to 3:45</a:t>
            </a:r>
            <a:br>
              <a:rPr lang="en-US" dirty="0" smtClean="0">
                <a:solidFill>
                  <a:schemeClr val="bg1"/>
                </a:solidFill>
              </a:rPr>
            </a:br>
            <a:r>
              <a:rPr lang="en-CA" dirty="0" smtClean="0">
                <a:solidFill>
                  <a:schemeClr val="bg1"/>
                </a:solidFill>
              </a:rPr>
              <a:t>Room E338</a:t>
            </a:r>
            <a:endParaRPr lang="en-CA" dirty="0">
              <a:solidFill>
                <a:schemeClr val="bg1"/>
              </a:solidFill>
            </a:endParaRPr>
          </a:p>
        </p:txBody>
      </p:sp>
      <p:sp>
        <p:nvSpPr>
          <p:cNvPr id="3" name="Subtitle 2"/>
          <p:cNvSpPr>
            <a:spLocks noGrp="1"/>
          </p:cNvSpPr>
          <p:nvPr>
            <p:ph type="subTitle" idx="1"/>
          </p:nvPr>
        </p:nvSpPr>
        <p:spPr>
          <a:xfrm>
            <a:off x="1876424" y="4754880"/>
            <a:ext cx="9174753" cy="1214846"/>
          </a:xfrm>
        </p:spPr>
        <p:txBody>
          <a:bodyPr>
            <a:normAutofit fontScale="25000" lnSpcReduction="20000"/>
          </a:bodyPr>
          <a:lstStyle/>
          <a:p>
            <a:pPr algn="ctr"/>
            <a:r>
              <a:rPr lang="en-CA" sz="11200" dirty="0" smtClean="0">
                <a:solidFill>
                  <a:schemeClr val="bg1"/>
                </a:solidFill>
              </a:rPr>
              <a:t>Elizabeth Pearsall, </a:t>
            </a:r>
            <a:r>
              <a:rPr lang="en-CA" sz="11200" dirty="0">
                <a:solidFill>
                  <a:schemeClr val="bg1"/>
                </a:solidFill>
              </a:rPr>
              <a:t>Cindy Loop </a:t>
            </a:r>
            <a:r>
              <a:rPr lang="en-CA" sz="11200" dirty="0" smtClean="0">
                <a:solidFill>
                  <a:schemeClr val="bg1"/>
                </a:solidFill>
              </a:rPr>
              <a:t>Snyder, </a:t>
            </a:r>
          </a:p>
          <a:p>
            <a:pPr algn="ctr"/>
            <a:r>
              <a:rPr lang="en-CA" sz="11200" dirty="0" smtClean="0">
                <a:solidFill>
                  <a:schemeClr val="bg1"/>
                </a:solidFill>
              </a:rPr>
              <a:t>Janet Molzan, Sharon Jones </a:t>
            </a:r>
            <a:r>
              <a:rPr lang="en-CA" sz="11200" dirty="0">
                <a:solidFill>
                  <a:schemeClr val="bg1"/>
                </a:solidFill>
              </a:rPr>
              <a:t>	</a:t>
            </a:r>
          </a:p>
          <a:p>
            <a:r>
              <a:rPr lang="en-US" dirty="0"/>
              <a:t>	</a:t>
            </a:r>
          </a:p>
          <a:p>
            <a:endParaRPr lang="en-CA" dirty="0"/>
          </a:p>
        </p:txBody>
      </p:sp>
    </p:spTree>
    <p:extLst>
      <p:ext uri="{BB962C8B-B14F-4D97-AF65-F5344CB8AC3E}">
        <p14:creationId xmlns:p14="http://schemas.microsoft.com/office/powerpoint/2010/main" val="109025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6103" y="444138"/>
            <a:ext cx="9875520" cy="5632311"/>
          </a:xfrm>
          <a:prstGeom prst="rect">
            <a:avLst/>
          </a:prstGeom>
          <a:noFill/>
        </p:spPr>
        <p:txBody>
          <a:bodyPr wrap="square" rtlCol="0">
            <a:spAutoFit/>
          </a:bodyPr>
          <a:lstStyle/>
          <a:p>
            <a:r>
              <a:rPr lang="en-US" sz="2400" dirty="0">
                <a:solidFill>
                  <a:schemeClr val="bg1"/>
                </a:solidFill>
              </a:rPr>
              <a:t>Three primary teachers participated in TLLP 2016-2017. </a:t>
            </a:r>
            <a:endParaRPr lang="en-US" sz="2400" dirty="0" smtClean="0">
              <a:solidFill>
                <a:schemeClr val="bg1"/>
              </a:solidFill>
            </a:endParaRPr>
          </a:p>
          <a:p>
            <a:r>
              <a:rPr lang="en-US" sz="2400" dirty="0" smtClean="0">
                <a:solidFill>
                  <a:schemeClr val="bg1"/>
                </a:solidFill>
              </a:rPr>
              <a:t>During </a:t>
            </a:r>
            <a:r>
              <a:rPr lang="en-US" sz="2400" dirty="0">
                <a:solidFill>
                  <a:schemeClr val="bg1"/>
                </a:solidFill>
              </a:rPr>
              <a:t>the past year they have developed activities to address the dual nature of coding and robotics. </a:t>
            </a:r>
            <a:endParaRPr lang="en-US" sz="2400" dirty="0" smtClean="0">
              <a:solidFill>
                <a:schemeClr val="bg1"/>
              </a:solidFill>
            </a:endParaRPr>
          </a:p>
          <a:p>
            <a:r>
              <a:rPr lang="en-US" sz="2400" dirty="0" smtClean="0">
                <a:solidFill>
                  <a:schemeClr val="bg1"/>
                </a:solidFill>
              </a:rPr>
              <a:t>Students </a:t>
            </a:r>
            <a:r>
              <a:rPr lang="en-US" sz="2400" dirty="0">
                <a:solidFill>
                  <a:schemeClr val="bg1"/>
                </a:solidFill>
              </a:rPr>
              <a:t>learn to code and then, take this knowledge and apply it, in other words, code to learn. In particular students in K to Grade 4 learn to code with apps such as </a:t>
            </a:r>
            <a:r>
              <a:rPr lang="en-US" sz="2400" dirty="0" err="1">
                <a:solidFill>
                  <a:schemeClr val="bg1"/>
                </a:solidFill>
              </a:rPr>
              <a:t>BeeBot</a:t>
            </a:r>
            <a:r>
              <a:rPr lang="en-US" sz="2400" dirty="0">
                <a:solidFill>
                  <a:schemeClr val="bg1"/>
                </a:solidFill>
              </a:rPr>
              <a:t> &amp; </a:t>
            </a:r>
            <a:r>
              <a:rPr lang="en-US" sz="2400" dirty="0" err="1">
                <a:solidFill>
                  <a:schemeClr val="bg1"/>
                </a:solidFill>
              </a:rPr>
              <a:t>BlueBot</a:t>
            </a:r>
            <a:r>
              <a:rPr lang="en-US" sz="2400" dirty="0">
                <a:solidFill>
                  <a:schemeClr val="bg1"/>
                </a:solidFill>
              </a:rPr>
              <a:t> and </a:t>
            </a:r>
            <a:r>
              <a:rPr lang="en-US" sz="2400" dirty="0" err="1">
                <a:solidFill>
                  <a:schemeClr val="bg1"/>
                </a:solidFill>
              </a:rPr>
              <a:t>LightBot</a:t>
            </a:r>
            <a:r>
              <a:rPr lang="en-US" sz="2400" dirty="0">
                <a:solidFill>
                  <a:schemeClr val="bg1"/>
                </a:solidFill>
              </a:rPr>
              <a:t>; </a:t>
            </a:r>
            <a:r>
              <a:rPr lang="en-US" sz="2400" dirty="0" err="1">
                <a:solidFill>
                  <a:schemeClr val="bg1"/>
                </a:solidFill>
              </a:rPr>
              <a:t>BlueBot</a:t>
            </a:r>
            <a:r>
              <a:rPr lang="en-US" sz="2400" dirty="0">
                <a:solidFill>
                  <a:schemeClr val="bg1"/>
                </a:solidFill>
              </a:rPr>
              <a:t> and DASH robots; and ScratchJr. Next comes the integration of coding and robotics into language, mathematics, and inquiry activities. </a:t>
            </a:r>
            <a:endParaRPr lang="en-US" sz="2400" dirty="0" smtClean="0">
              <a:solidFill>
                <a:schemeClr val="bg1"/>
              </a:solidFill>
            </a:endParaRPr>
          </a:p>
          <a:p>
            <a:r>
              <a:rPr lang="en-US" sz="2400" dirty="0" smtClean="0">
                <a:solidFill>
                  <a:schemeClr val="bg1"/>
                </a:solidFill>
              </a:rPr>
              <a:t>This </a:t>
            </a:r>
            <a:r>
              <a:rPr lang="en-US" sz="2400" dirty="0">
                <a:solidFill>
                  <a:schemeClr val="bg1"/>
                </a:solidFill>
              </a:rPr>
              <a:t>workshop takes on a playground atmosphere where participants get hands-on time with all the applications and devices. </a:t>
            </a:r>
            <a:endParaRPr lang="en-US" sz="2400" dirty="0" smtClean="0">
              <a:solidFill>
                <a:schemeClr val="bg1"/>
              </a:solidFill>
            </a:endParaRPr>
          </a:p>
          <a:p>
            <a:r>
              <a:rPr lang="en-US" sz="2400" dirty="0" smtClean="0">
                <a:solidFill>
                  <a:schemeClr val="bg1"/>
                </a:solidFill>
              </a:rPr>
              <a:t>They </a:t>
            </a:r>
            <a:r>
              <a:rPr lang="en-US" sz="2400" dirty="0">
                <a:solidFill>
                  <a:schemeClr val="bg1"/>
                </a:solidFill>
              </a:rPr>
              <a:t>will see actual student work. </a:t>
            </a:r>
            <a:endParaRPr lang="en-US" sz="2400" dirty="0" smtClean="0">
              <a:solidFill>
                <a:schemeClr val="bg1"/>
              </a:solidFill>
            </a:endParaRPr>
          </a:p>
          <a:p>
            <a:r>
              <a:rPr lang="en-US" sz="2400" dirty="0" smtClean="0">
                <a:solidFill>
                  <a:schemeClr val="bg1"/>
                </a:solidFill>
              </a:rPr>
              <a:t>We </a:t>
            </a:r>
            <a:r>
              <a:rPr lang="en-US" sz="2400" dirty="0">
                <a:solidFill>
                  <a:schemeClr val="bg1"/>
                </a:solidFill>
              </a:rPr>
              <a:t>will share lesson plans (English and French Immersion) and connections to curriculum. </a:t>
            </a:r>
            <a:endParaRPr lang="en-US" sz="2400" dirty="0" smtClean="0">
              <a:solidFill>
                <a:schemeClr val="bg1"/>
              </a:solidFill>
            </a:endParaRPr>
          </a:p>
          <a:p>
            <a:r>
              <a:rPr lang="en-US" sz="2400" dirty="0" smtClean="0">
                <a:solidFill>
                  <a:schemeClr val="bg1"/>
                </a:solidFill>
              </a:rPr>
              <a:t>Participants </a:t>
            </a:r>
            <a:r>
              <a:rPr lang="en-US" sz="2400" dirty="0">
                <a:solidFill>
                  <a:schemeClr val="bg1"/>
                </a:solidFill>
              </a:rPr>
              <a:t>do not need any background knowledge in coding and robotics to attend this workshop. </a:t>
            </a:r>
            <a:r>
              <a:rPr lang="en-US" dirty="0"/>
              <a:t>	</a:t>
            </a:r>
          </a:p>
        </p:txBody>
      </p:sp>
    </p:spTree>
    <p:extLst>
      <p:ext uri="{BB962C8B-B14F-4D97-AF65-F5344CB8AC3E}">
        <p14:creationId xmlns:p14="http://schemas.microsoft.com/office/powerpoint/2010/main" val="1402542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5291" y="1410789"/>
            <a:ext cx="9300755" cy="3170099"/>
          </a:xfrm>
          <a:prstGeom prst="rect">
            <a:avLst/>
          </a:prstGeom>
          <a:solidFill>
            <a:schemeClr val="tx2">
              <a:lumMod val="75000"/>
            </a:schemeClr>
          </a:solidFill>
        </p:spPr>
        <p:txBody>
          <a:bodyPr wrap="square" rtlCol="0">
            <a:spAutoFit/>
          </a:bodyPr>
          <a:lstStyle/>
          <a:p>
            <a:r>
              <a:rPr lang="en-US" sz="4000" dirty="0" smtClean="0">
                <a:solidFill>
                  <a:schemeClr val="bg1"/>
                </a:solidFill>
              </a:rPr>
              <a:t>We have brought some devices with us for you to use during our playground workshop.  If however you would like to try out our activities using your own device here is  information about a link for downloads. </a:t>
            </a:r>
            <a:endParaRPr lang="en-CA" sz="4000" dirty="0">
              <a:solidFill>
                <a:schemeClr val="bg1"/>
              </a:solidFill>
            </a:endParaRPr>
          </a:p>
        </p:txBody>
      </p:sp>
    </p:spTree>
    <p:extLst>
      <p:ext uri="{BB962C8B-B14F-4D97-AF65-F5344CB8AC3E}">
        <p14:creationId xmlns:p14="http://schemas.microsoft.com/office/powerpoint/2010/main" val="2745499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0160" y="391887"/>
            <a:ext cx="9130937" cy="1354217"/>
          </a:xfrm>
          <a:prstGeom prst="rect">
            <a:avLst/>
          </a:prstGeom>
          <a:solidFill>
            <a:schemeClr val="tx2">
              <a:lumMod val="60000"/>
              <a:lumOff val="40000"/>
            </a:schemeClr>
          </a:solidFill>
        </p:spPr>
        <p:txBody>
          <a:bodyPr wrap="square" rtlCol="0">
            <a:spAutoFit/>
          </a:bodyPr>
          <a:lstStyle/>
          <a:p>
            <a:pPr algn="ctr"/>
            <a:r>
              <a:rPr lang="en-US" sz="3200" dirty="0" smtClean="0">
                <a:solidFill>
                  <a:schemeClr val="bg1"/>
                </a:solidFill>
              </a:rPr>
              <a:t>If you want to download Lightbot</a:t>
            </a:r>
          </a:p>
          <a:p>
            <a:r>
              <a:rPr lang="en-US" sz="3200" dirty="0" smtClean="0">
                <a:solidFill>
                  <a:schemeClr val="bg1"/>
                </a:solidFill>
              </a:rPr>
              <a:t>http://lightbot.com/hour-of-code.html</a:t>
            </a:r>
            <a:endParaRPr lang="en-CA" sz="3200" dirty="0" smtClean="0">
              <a:solidFill>
                <a:schemeClr val="bg1"/>
              </a:solidFill>
            </a:endParaRPr>
          </a:p>
          <a:p>
            <a:endParaRPr lang="en-CA" dirty="0"/>
          </a:p>
        </p:txBody>
      </p:sp>
      <p:pic>
        <p:nvPicPr>
          <p:cNvPr id="3" name="Picture 2"/>
          <p:cNvPicPr>
            <a:picLocks noChangeAspect="1"/>
          </p:cNvPicPr>
          <p:nvPr/>
        </p:nvPicPr>
        <p:blipFill>
          <a:blip r:embed="rId2"/>
          <a:stretch>
            <a:fillRect/>
          </a:stretch>
        </p:blipFill>
        <p:spPr>
          <a:xfrm>
            <a:off x="2859133" y="1746104"/>
            <a:ext cx="6743700" cy="4838700"/>
          </a:xfrm>
          <a:prstGeom prst="rect">
            <a:avLst/>
          </a:prstGeom>
        </p:spPr>
      </p:pic>
    </p:spTree>
    <p:extLst>
      <p:ext uri="{BB962C8B-B14F-4D97-AF65-F5344CB8AC3E}">
        <p14:creationId xmlns:p14="http://schemas.microsoft.com/office/powerpoint/2010/main" val="325645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4926" y="822960"/>
            <a:ext cx="7798525" cy="4524315"/>
          </a:xfrm>
          <a:prstGeom prst="rect">
            <a:avLst/>
          </a:prstGeom>
          <a:solidFill>
            <a:schemeClr val="tx2">
              <a:lumMod val="20000"/>
              <a:lumOff val="80000"/>
            </a:schemeClr>
          </a:solidFill>
        </p:spPr>
        <p:txBody>
          <a:bodyPr wrap="square" rtlCol="0">
            <a:spAutoFit/>
          </a:bodyPr>
          <a:lstStyle/>
          <a:p>
            <a:r>
              <a:rPr lang="en-US" sz="3600" dirty="0" smtClean="0">
                <a:solidFill>
                  <a:schemeClr val="bg1"/>
                </a:solidFill>
              </a:rPr>
              <a:t>For more information about LIGHTBOT</a:t>
            </a:r>
          </a:p>
          <a:p>
            <a:r>
              <a:rPr lang="en-US" sz="3600" dirty="0">
                <a:solidFill>
                  <a:schemeClr val="bg1"/>
                </a:solidFill>
                <a:hlinkClick r:id="rId2"/>
              </a:rPr>
              <a:t>http://</a:t>
            </a:r>
            <a:r>
              <a:rPr lang="en-US" sz="3600" dirty="0" smtClean="0">
                <a:solidFill>
                  <a:schemeClr val="bg1"/>
                </a:solidFill>
                <a:hlinkClick r:id="rId2"/>
              </a:rPr>
              <a:t>lightbot.com/resources.html</a:t>
            </a:r>
            <a:endParaRPr lang="en-US" sz="3600" dirty="0" smtClean="0">
              <a:solidFill>
                <a:schemeClr val="bg1"/>
              </a:solidFill>
            </a:endParaRPr>
          </a:p>
          <a:p>
            <a:r>
              <a:rPr lang="en-US" sz="3600" dirty="0" smtClean="0">
                <a:solidFill>
                  <a:schemeClr val="bg1"/>
                </a:solidFill>
              </a:rPr>
              <a:t>Or </a:t>
            </a:r>
          </a:p>
          <a:p>
            <a:r>
              <a:rPr lang="en-US" sz="3600" dirty="0">
                <a:solidFill>
                  <a:schemeClr val="bg1"/>
                </a:solidFill>
                <a:hlinkClick r:id="rId3"/>
              </a:rPr>
              <a:t>http://</a:t>
            </a:r>
            <a:r>
              <a:rPr lang="en-US" sz="3600" dirty="0" smtClean="0">
                <a:solidFill>
                  <a:schemeClr val="bg1"/>
                </a:solidFill>
                <a:hlinkClick r:id="rId3"/>
              </a:rPr>
              <a:t>lightbot.com/hoclearn.html</a:t>
            </a:r>
            <a:r>
              <a:rPr lang="en-US" sz="3600" dirty="0" smtClean="0">
                <a:solidFill>
                  <a:schemeClr val="bg1"/>
                </a:solidFill>
              </a:rPr>
              <a:t> </a:t>
            </a:r>
          </a:p>
          <a:p>
            <a:r>
              <a:rPr lang="en-US" sz="3600" dirty="0" smtClean="0">
                <a:solidFill>
                  <a:schemeClr val="bg1"/>
                </a:solidFill>
              </a:rPr>
              <a:t>But also check out OUR resources at our </a:t>
            </a:r>
            <a:r>
              <a:rPr lang="en-US" sz="3600" dirty="0" err="1" smtClean="0">
                <a:solidFill>
                  <a:schemeClr val="bg1"/>
                </a:solidFill>
              </a:rPr>
              <a:t>weebly</a:t>
            </a:r>
            <a:r>
              <a:rPr lang="en-US" sz="3600" dirty="0" smtClean="0">
                <a:solidFill>
                  <a:schemeClr val="bg1"/>
                </a:solidFill>
              </a:rPr>
              <a:t> …</a:t>
            </a:r>
          </a:p>
          <a:p>
            <a:r>
              <a:rPr lang="en-US" sz="3600" dirty="0" smtClean="0">
                <a:solidFill>
                  <a:schemeClr val="bg1"/>
                </a:solidFill>
                <a:hlinkClick r:id="rId4"/>
              </a:rPr>
              <a:t>http://www.kpscobracoders.weebly.com</a:t>
            </a:r>
            <a:endParaRPr lang="en-US" sz="3600" dirty="0" smtClean="0">
              <a:solidFill>
                <a:schemeClr val="bg1"/>
              </a:solidFill>
            </a:endParaRPr>
          </a:p>
          <a:p>
            <a:endParaRPr lang="en-US" dirty="0"/>
          </a:p>
          <a:p>
            <a:endParaRPr lang="en-CA" dirty="0"/>
          </a:p>
        </p:txBody>
      </p:sp>
    </p:spTree>
    <p:extLst>
      <p:ext uri="{BB962C8B-B14F-4D97-AF65-F5344CB8AC3E}">
        <p14:creationId xmlns:p14="http://schemas.microsoft.com/office/powerpoint/2010/main" val="709022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1235" y="404950"/>
            <a:ext cx="8281852" cy="3447098"/>
          </a:xfrm>
          <a:prstGeom prst="rect">
            <a:avLst/>
          </a:prstGeom>
          <a:noFill/>
        </p:spPr>
        <p:txBody>
          <a:bodyPr wrap="square" rtlCol="0">
            <a:spAutoFit/>
          </a:bodyPr>
          <a:lstStyle/>
          <a:p>
            <a:r>
              <a:rPr lang="en-US" sz="4000" dirty="0" smtClean="0">
                <a:solidFill>
                  <a:schemeClr val="bg1"/>
                </a:solidFill>
              </a:rPr>
              <a:t>If you want to download </a:t>
            </a:r>
            <a:r>
              <a:rPr lang="en-US" sz="4000" dirty="0" err="1" smtClean="0">
                <a:solidFill>
                  <a:schemeClr val="bg1"/>
                </a:solidFill>
              </a:rPr>
              <a:t>BlueBot</a:t>
            </a:r>
            <a:r>
              <a:rPr lang="en-US" sz="4000" dirty="0" smtClean="0">
                <a:solidFill>
                  <a:schemeClr val="bg1"/>
                </a:solidFill>
              </a:rPr>
              <a:t> app before our workshop here is the link:</a:t>
            </a:r>
          </a:p>
          <a:p>
            <a:endParaRPr lang="en-US" sz="4000" dirty="0">
              <a:solidFill>
                <a:schemeClr val="bg1"/>
              </a:solidFill>
            </a:endParaRPr>
          </a:p>
          <a:p>
            <a:r>
              <a:rPr lang="en-CA" sz="4000" dirty="0">
                <a:solidFill>
                  <a:schemeClr val="bg1"/>
                </a:solidFill>
                <a:hlinkClick r:id="rId2"/>
              </a:rPr>
              <a:t>https://</a:t>
            </a:r>
            <a:r>
              <a:rPr lang="en-CA" sz="4000" dirty="0" smtClean="0">
                <a:solidFill>
                  <a:schemeClr val="bg1"/>
                </a:solidFill>
                <a:hlinkClick r:id="rId2"/>
              </a:rPr>
              <a:t>www.bee-bot.us/downloads.html</a:t>
            </a:r>
            <a:endParaRPr lang="en-CA" sz="4000" dirty="0" smtClean="0">
              <a:solidFill>
                <a:schemeClr val="bg1"/>
              </a:solidFill>
            </a:endParaRPr>
          </a:p>
          <a:p>
            <a:endParaRPr lang="en-C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397" y="2081884"/>
            <a:ext cx="4190476" cy="4209524"/>
          </a:xfrm>
          <a:prstGeom prst="rect">
            <a:avLst/>
          </a:prstGeom>
        </p:spPr>
      </p:pic>
    </p:spTree>
    <p:extLst>
      <p:ext uri="{BB962C8B-B14F-4D97-AF65-F5344CB8AC3E}">
        <p14:creationId xmlns:p14="http://schemas.microsoft.com/office/powerpoint/2010/main" val="335548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5737" y="875211"/>
            <a:ext cx="7929154" cy="2554545"/>
          </a:xfrm>
          <a:prstGeom prst="rect">
            <a:avLst/>
          </a:prstGeom>
          <a:solidFill>
            <a:schemeClr val="accent1">
              <a:lumMod val="20000"/>
              <a:lumOff val="80000"/>
            </a:schemeClr>
          </a:solidFill>
        </p:spPr>
        <p:txBody>
          <a:bodyPr wrap="square" rtlCol="0">
            <a:spAutoFit/>
          </a:bodyPr>
          <a:lstStyle/>
          <a:p>
            <a:r>
              <a:rPr lang="en-US" sz="3200" dirty="0" smtClean="0">
                <a:solidFill>
                  <a:schemeClr val="bg1"/>
                </a:solidFill>
              </a:rPr>
              <a:t>Here is the link to download the app for the DASH robot.  There are several.  Pick </a:t>
            </a:r>
            <a:r>
              <a:rPr lang="en-US" sz="3200" dirty="0" err="1" smtClean="0">
                <a:solidFill>
                  <a:schemeClr val="bg1"/>
                </a:solidFill>
              </a:rPr>
              <a:t>Blockly</a:t>
            </a:r>
            <a:r>
              <a:rPr lang="en-US" sz="3200" dirty="0">
                <a:solidFill>
                  <a:schemeClr val="bg1"/>
                </a:solidFill>
              </a:rPr>
              <a:t> </a:t>
            </a:r>
            <a:r>
              <a:rPr lang="en-US" sz="3200" dirty="0" smtClean="0">
                <a:solidFill>
                  <a:schemeClr val="bg1"/>
                </a:solidFill>
              </a:rPr>
              <a:t>and if you want a 2</a:t>
            </a:r>
            <a:r>
              <a:rPr lang="en-US" sz="3200" baseline="30000" dirty="0" smtClean="0">
                <a:solidFill>
                  <a:schemeClr val="bg1"/>
                </a:solidFill>
              </a:rPr>
              <a:t>nd</a:t>
            </a:r>
            <a:r>
              <a:rPr lang="en-US" sz="3200" dirty="0" smtClean="0">
                <a:solidFill>
                  <a:schemeClr val="bg1"/>
                </a:solidFill>
              </a:rPr>
              <a:t> one pick Wonder</a:t>
            </a:r>
          </a:p>
          <a:p>
            <a:r>
              <a:rPr lang="en-CA" sz="3200" dirty="0">
                <a:solidFill>
                  <a:schemeClr val="bg1"/>
                </a:solidFill>
                <a:hlinkClick r:id="rId2"/>
              </a:rPr>
              <a:t>https://</a:t>
            </a:r>
            <a:r>
              <a:rPr lang="en-CA" sz="3200" dirty="0" smtClean="0">
                <a:solidFill>
                  <a:schemeClr val="bg1"/>
                </a:solidFill>
                <a:hlinkClick r:id="rId2"/>
              </a:rPr>
              <a:t>www.makewonder.com/apps</a:t>
            </a:r>
            <a:r>
              <a:rPr lang="en-CA" sz="3200" dirty="0" smtClean="0">
                <a:solidFill>
                  <a:schemeClr val="bg1"/>
                </a:solidFill>
              </a:rPr>
              <a:t> </a:t>
            </a:r>
          </a:p>
          <a:p>
            <a:r>
              <a:rPr lang="en-CA" sz="3200" dirty="0">
                <a:solidFill>
                  <a:schemeClr val="bg1"/>
                </a:solidFill>
                <a:hlinkClick r:id="rId3"/>
              </a:rPr>
              <a:t>https://</a:t>
            </a:r>
            <a:r>
              <a:rPr lang="en-CA" sz="3200" dirty="0" smtClean="0">
                <a:solidFill>
                  <a:schemeClr val="bg1"/>
                </a:solidFill>
                <a:hlinkClick r:id="rId3"/>
              </a:rPr>
              <a:t>www.makewonder.com/apps/wonder</a:t>
            </a:r>
            <a:r>
              <a:rPr lang="en-CA" sz="3200" dirty="0" smtClean="0">
                <a:solidFill>
                  <a:schemeClr val="bg1"/>
                </a:solidFill>
              </a:rPr>
              <a:t> </a:t>
            </a:r>
            <a:endParaRPr lang="en-CA" sz="3200" dirty="0">
              <a:solidFill>
                <a:schemeClr val="bg1"/>
              </a:solidFill>
            </a:endParaRPr>
          </a:p>
        </p:txBody>
      </p:sp>
      <p:pic>
        <p:nvPicPr>
          <p:cNvPr id="4" name="Picture 3"/>
          <p:cNvPicPr>
            <a:picLocks noChangeAspect="1"/>
          </p:cNvPicPr>
          <p:nvPr/>
        </p:nvPicPr>
        <p:blipFill>
          <a:blip r:embed="rId4"/>
          <a:stretch>
            <a:fillRect/>
          </a:stretch>
        </p:blipFill>
        <p:spPr>
          <a:xfrm>
            <a:off x="1199605" y="3429756"/>
            <a:ext cx="4724400" cy="2857500"/>
          </a:xfrm>
          <a:prstGeom prst="rect">
            <a:avLst/>
          </a:prstGeom>
        </p:spPr>
      </p:pic>
      <p:pic>
        <p:nvPicPr>
          <p:cNvPr id="5" name="Picture 4"/>
          <p:cNvPicPr>
            <a:picLocks noChangeAspect="1"/>
          </p:cNvPicPr>
          <p:nvPr/>
        </p:nvPicPr>
        <p:blipFill>
          <a:blip r:embed="rId5"/>
          <a:stretch>
            <a:fillRect/>
          </a:stretch>
        </p:blipFill>
        <p:spPr>
          <a:xfrm>
            <a:off x="6351269" y="3748843"/>
            <a:ext cx="4610100" cy="2219325"/>
          </a:xfrm>
          <a:prstGeom prst="rect">
            <a:avLst/>
          </a:prstGeom>
        </p:spPr>
      </p:pic>
    </p:spTree>
    <p:extLst>
      <p:ext uri="{BB962C8B-B14F-4D97-AF65-F5344CB8AC3E}">
        <p14:creationId xmlns:p14="http://schemas.microsoft.com/office/powerpoint/2010/main" val="170531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8983" y="862149"/>
            <a:ext cx="9993086" cy="1077218"/>
          </a:xfrm>
          <a:prstGeom prst="rect">
            <a:avLst/>
          </a:prstGeom>
          <a:noFill/>
        </p:spPr>
        <p:txBody>
          <a:bodyPr wrap="square" rtlCol="0">
            <a:spAutoFit/>
          </a:bodyPr>
          <a:lstStyle/>
          <a:p>
            <a:r>
              <a:rPr lang="en-CA" sz="3200" dirty="0" smtClean="0">
                <a:solidFill>
                  <a:schemeClr val="bg1"/>
                </a:solidFill>
              </a:rPr>
              <a:t>If you would like to download ScratchJr on your iPad or Chrome Book here is the link   https</a:t>
            </a:r>
            <a:r>
              <a:rPr lang="en-CA" sz="3200" dirty="0">
                <a:solidFill>
                  <a:schemeClr val="bg1"/>
                </a:solidFill>
              </a:rPr>
              <a:t>://www.scratchjr.org/</a:t>
            </a:r>
          </a:p>
        </p:txBody>
      </p:sp>
      <p:pic>
        <p:nvPicPr>
          <p:cNvPr id="3" name="Picture 2"/>
          <p:cNvPicPr>
            <a:picLocks noChangeAspect="1"/>
          </p:cNvPicPr>
          <p:nvPr/>
        </p:nvPicPr>
        <p:blipFill>
          <a:blip r:embed="rId2"/>
          <a:stretch>
            <a:fillRect/>
          </a:stretch>
        </p:blipFill>
        <p:spPr>
          <a:xfrm>
            <a:off x="1907177" y="2317297"/>
            <a:ext cx="8248650" cy="3790950"/>
          </a:xfrm>
          <a:prstGeom prst="rect">
            <a:avLst/>
          </a:prstGeom>
        </p:spPr>
      </p:pic>
    </p:spTree>
    <p:extLst>
      <p:ext uri="{BB962C8B-B14F-4D97-AF65-F5344CB8AC3E}">
        <p14:creationId xmlns:p14="http://schemas.microsoft.com/office/powerpoint/2010/main" val="3866917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092" y="1254034"/>
            <a:ext cx="10084526" cy="2308324"/>
          </a:xfrm>
          <a:prstGeom prst="rect">
            <a:avLst/>
          </a:prstGeom>
          <a:noFill/>
        </p:spPr>
        <p:txBody>
          <a:bodyPr wrap="square" rtlCol="0">
            <a:spAutoFit/>
          </a:bodyPr>
          <a:lstStyle/>
          <a:p>
            <a:r>
              <a:rPr lang="en-US" sz="3600" dirty="0" smtClean="0">
                <a:solidFill>
                  <a:schemeClr val="bg1"/>
                </a:solidFill>
              </a:rPr>
              <a:t>We  look forward to seeing you Friday afternoon.  </a:t>
            </a:r>
          </a:p>
          <a:p>
            <a:r>
              <a:rPr lang="en-US" sz="3600" dirty="0" smtClean="0">
                <a:solidFill>
                  <a:schemeClr val="bg1"/>
                </a:solidFill>
              </a:rPr>
              <a:t>If you want to meet us before hand we are  volunteering in the Exhibitor and Sponsor Hall  </a:t>
            </a:r>
          </a:p>
          <a:p>
            <a:r>
              <a:rPr lang="en-US" sz="3600" dirty="0" smtClean="0">
                <a:solidFill>
                  <a:schemeClr val="bg1"/>
                </a:solidFill>
              </a:rPr>
              <a:t>- just ask for Elizabeth, Janet, Cindy, or Sharon.  </a:t>
            </a:r>
            <a:endParaRPr lang="en-CA" sz="3600" dirty="0">
              <a:solidFill>
                <a:schemeClr val="bg1"/>
              </a:solidFill>
            </a:endParaRPr>
          </a:p>
        </p:txBody>
      </p:sp>
    </p:spTree>
    <p:extLst>
      <p:ext uri="{BB962C8B-B14F-4D97-AF65-F5344CB8AC3E}">
        <p14:creationId xmlns:p14="http://schemas.microsoft.com/office/powerpoint/2010/main" val="2053575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TM04033919[[fn=Circuit]]</Template>
  <TotalTime>340</TotalTime>
  <Words>352</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Tw Cen MT</vt:lpstr>
      <vt:lpstr>Circuit</vt:lpstr>
      <vt:lpstr>OAMe Workshop F5.28  Bring Coding &amp; Robotics into Your Classroom  2:30 to 3:45 Room E338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GECDSB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OAMe Workshop</dc:title>
  <dc:creator>Elizabeth Pearsall</dc:creator>
  <cp:lastModifiedBy>Elizabeth Pearsall</cp:lastModifiedBy>
  <cp:revision>12</cp:revision>
  <dcterms:created xsi:type="dcterms:W3CDTF">2018-05-01T14:23:51Z</dcterms:created>
  <dcterms:modified xsi:type="dcterms:W3CDTF">2018-05-01T20:04:36Z</dcterms:modified>
</cp:coreProperties>
</file>