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4" r:id="rId4"/>
    <p:sldId id="276" r:id="rId5"/>
    <p:sldId id="277" r:id="rId6"/>
    <p:sldId id="278" r:id="rId7"/>
    <p:sldId id="279" r:id="rId8"/>
    <p:sldId id="280" r:id="rId9"/>
    <p:sldId id="285" r:id="rId10"/>
    <p:sldId id="281" r:id="rId11"/>
    <p:sldId id="282" r:id="rId12"/>
    <p:sldId id="283" r:id="rId13"/>
    <p:sldId id="284" r:id="rId14"/>
    <p:sldId id="272" r:id="rId15"/>
    <p:sldId id="257" r:id="rId16"/>
    <p:sldId id="270" r:id="rId17"/>
    <p:sldId id="258" r:id="rId18"/>
    <p:sldId id="259" r:id="rId19"/>
    <p:sldId id="260" r:id="rId20"/>
    <p:sldId id="261" r:id="rId21"/>
    <p:sldId id="262" r:id="rId22"/>
    <p:sldId id="263" r:id="rId23"/>
    <p:sldId id="273" r:id="rId24"/>
    <p:sldId id="288" r:id="rId25"/>
    <p:sldId id="287" r:id="rId26"/>
    <p:sldId id="289" r:id="rId27"/>
    <p:sldId id="266" r:id="rId28"/>
    <p:sldId id="264" r:id="rId29"/>
    <p:sldId id="265" r:id="rId30"/>
    <p:sldId id="267" r:id="rId31"/>
    <p:sldId id="26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2434"/>
            <a:ext cx="9676177" cy="33349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Creating Opportunities 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for </a:t>
            </a:r>
            <a:r>
              <a:rPr lang="en-US" sz="4000" b="1" dirty="0">
                <a:solidFill>
                  <a:schemeClr val="tx1"/>
                </a:solidFill>
              </a:rPr>
              <a:t>Literacy and Mathematics Learning in the K-3 Classroom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August 29, 2017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4000" b="1" dirty="0">
                <a:solidFill>
                  <a:schemeClr val="tx1"/>
                </a:solidFill>
              </a:rPr>
              <a:t>Coding and robotics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467" y="4777379"/>
            <a:ext cx="8010145" cy="12885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http://kpscobracoders.weebly.com/</a:t>
            </a:r>
          </a:p>
        </p:txBody>
      </p:sp>
    </p:spTree>
    <p:extLst>
      <p:ext uri="{BB962C8B-B14F-4D97-AF65-F5344CB8AC3E}">
        <p14:creationId xmlns:p14="http://schemas.microsoft.com/office/powerpoint/2010/main" val="95023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6" y="384053"/>
            <a:ext cx="4867082" cy="3685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36" y="2240924"/>
            <a:ext cx="5745286" cy="428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42" y="517201"/>
            <a:ext cx="3333750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2092" y="540174"/>
            <a:ext cx="68644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app used Block-Based programming like you find in Hour of Code activities, ScratchJr, and Scratch.  </a:t>
            </a:r>
          </a:p>
          <a:p>
            <a:r>
              <a:rPr lang="en-US" sz="2000" b="1" dirty="0" smtClean="0"/>
              <a:t>If this is your students introduction to Block-Based coding it will be more difficult than the Go app, but once they understand how to use the different blocks and see DASH follow the commands. It is the </a:t>
            </a:r>
            <a:r>
              <a:rPr lang="en-US" sz="2000" b="1" u="sng" dirty="0" smtClean="0"/>
              <a:t>high ceiling</a:t>
            </a:r>
            <a:r>
              <a:rPr lang="en-US" sz="2000" b="1" dirty="0" smtClean="0"/>
              <a:t> app of all the ones for DASH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5" y="3129566"/>
            <a:ext cx="3501173" cy="307624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83" y="3129566"/>
            <a:ext cx="3359724" cy="3076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2" y="3129567"/>
            <a:ext cx="3575578" cy="29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92" y="784672"/>
            <a:ext cx="8360267" cy="55026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092815" y="1687131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092815" y="2022518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92815" y="2396542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92815" y="2758599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92815" y="3159295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2815" y="3521354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2815" y="3844776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92815" y="4238181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92815" y="4580922"/>
            <a:ext cx="1738648" cy="38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2428" y="927279"/>
            <a:ext cx="13651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one</a:t>
            </a:r>
          </a:p>
          <a:p>
            <a:r>
              <a:rPr lang="en-US" sz="2000" b="1" dirty="0" smtClean="0"/>
              <a:t>of these</a:t>
            </a:r>
            <a:r>
              <a:rPr lang="en-US" sz="2000" b="1" dirty="0"/>
              <a:t> </a:t>
            </a:r>
            <a:r>
              <a:rPr lang="en-US" sz="2000" b="1" dirty="0" smtClean="0"/>
              <a:t>tabs is a section of blocks to drag and drop in the right hand side of the screen.</a:t>
            </a:r>
          </a:p>
        </p:txBody>
      </p:sp>
    </p:spTree>
    <p:extLst>
      <p:ext uri="{BB962C8B-B14F-4D97-AF65-F5344CB8AC3E}">
        <p14:creationId xmlns:p14="http://schemas.microsoft.com/office/powerpoint/2010/main" val="31376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553" y="2034392"/>
            <a:ext cx="3848100" cy="3819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673" y="798490"/>
            <a:ext cx="861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will need extra support to understand how to calibrate turns with DASH.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11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006" y="914400"/>
            <a:ext cx="10264462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Suggestions to use DASH with Trade Books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● 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Students have already had “free exploration” with DASH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● 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Students have experienced coding DASH </a:t>
            </a:r>
            <a:endParaRPr lang="en-US" sz="2400" dirty="0" smtClean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(or 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applications such as Hour of Code and ScratchJr)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●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activities follow reading a book and any literacy or </a:t>
            </a:r>
            <a:endParaRPr lang="en-US" sz="24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mathematics activities you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select.  </a:t>
            </a:r>
            <a:endParaRPr lang="en-US" sz="24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example: Story Talk, </a:t>
            </a:r>
            <a:r>
              <a:rPr 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creative writing, creating illustrations</a:t>
            </a:r>
          </a:p>
          <a:p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Number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Talk, problem solving with manipulatives, etc.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● 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Students work in pairs or groups of three – no larger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●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Routines in place for robot handling (pick up by “legs” not “head</a:t>
            </a:r>
            <a:r>
              <a:rPr 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  <a:p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stay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away from stairs and people walking </a:t>
            </a:r>
            <a:r>
              <a:rPr 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around) </a:t>
            </a:r>
            <a:endParaRPr 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● 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Routines in place for job sharing </a:t>
            </a:r>
            <a:r>
              <a:rPr lang="en-US" sz="2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(Programmer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Manager)</a:t>
            </a:r>
            <a:endParaRPr lang="en-US" sz="24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4" y="1373209"/>
            <a:ext cx="9105363" cy="5121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704" y="592428"/>
            <a:ext cx="877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 of Blocky coding – just to move DASH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0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1155878"/>
            <a:ext cx="8873544" cy="4991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468" y="347729"/>
            <a:ext cx="835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Blocks for DASH to do other things </a:t>
            </a:r>
            <a:endParaRPr lang="en-US" sz="2400" dirty="0"/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4906358" y="1570729"/>
            <a:ext cx="5049506" cy="3065171"/>
          </a:xfrm>
          <a:prstGeom prst="bentConnector3">
            <a:avLst>
              <a:gd name="adj1" fmla="val 98205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5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220" y="940158"/>
            <a:ext cx="9620518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What aspect of a </a:t>
            </a:r>
          </a:p>
          <a:p>
            <a:r>
              <a:rPr lang="en-US" sz="5400" dirty="0" smtClean="0"/>
              <a:t>Trade Book text makes </a:t>
            </a:r>
          </a:p>
          <a:p>
            <a:r>
              <a:rPr lang="en-US" sz="5400" dirty="0" smtClean="0"/>
              <a:t>it suitable to incorporate coding and robotics activities?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9683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0" y="619057"/>
            <a:ext cx="2476500" cy="309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73" y="1777285"/>
            <a:ext cx="7881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polygons mentioned in this </a:t>
            </a:r>
            <a:r>
              <a:rPr lang="en-US" sz="4000" b="1" dirty="0" smtClean="0"/>
              <a:t>Marilyn Burns </a:t>
            </a:r>
            <a:r>
              <a:rPr lang="en-US" sz="4000" dirty="0" smtClean="0"/>
              <a:t>book can be created on the floor.  Students can code robot to move around the perimeter. </a:t>
            </a:r>
          </a:p>
          <a:p>
            <a:r>
              <a:rPr lang="en-US" sz="4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Connections: geometry &amp; measurement</a:t>
            </a:r>
            <a:endParaRPr lang="en-US" sz="40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544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" y="775601"/>
            <a:ext cx="2796983" cy="2856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0936" y="1123463"/>
            <a:ext cx="80750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number of students loading on and off the bus in this </a:t>
            </a:r>
            <a:r>
              <a:rPr lang="en-US" sz="4000" b="1" dirty="0" smtClean="0"/>
              <a:t>Leslie </a:t>
            </a:r>
            <a:r>
              <a:rPr lang="en-US" sz="4000" b="1" dirty="0" err="1" smtClean="0"/>
              <a:t>Helakoski</a:t>
            </a:r>
            <a:r>
              <a:rPr lang="en-US" sz="4000" dirty="0" smtClean="0"/>
              <a:t> book  can be translated in to movement forwards and backwards when coding the robot.  </a:t>
            </a:r>
          </a:p>
          <a:p>
            <a:r>
              <a:rPr lang="en-US" sz="4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Connections: add &amp;  subtract, movement on a grid</a:t>
            </a:r>
            <a:endParaRPr lang="en-US" sz="40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464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34" y="1094704"/>
            <a:ext cx="9362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DASH has several apps.  Go, Wonder, and Blocky.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Go Icon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Go is a </a:t>
            </a:r>
            <a:r>
              <a:rPr lang="en-US" sz="2800" b="1" u="sng" dirty="0" smtClean="0"/>
              <a:t>low floor </a:t>
            </a:r>
            <a:r>
              <a:rPr lang="en-US" sz="2800" dirty="0" smtClean="0"/>
              <a:t>but </a:t>
            </a:r>
            <a:r>
              <a:rPr lang="en-US" sz="2800" b="1" u="sng" dirty="0" smtClean="0"/>
              <a:t>low ceiling </a:t>
            </a:r>
            <a:r>
              <a:rPr lang="en-US" sz="2800" dirty="0" smtClean="0"/>
              <a:t>application.</a:t>
            </a:r>
          </a:p>
          <a:p>
            <a:r>
              <a:rPr lang="en-US" sz="2800" dirty="0" smtClean="0"/>
              <a:t>In other words, immediately easy to do, but not much to develop and build on </a:t>
            </a:r>
          </a:p>
          <a:p>
            <a:r>
              <a:rPr lang="en-US" sz="2800" dirty="0" smtClean="0"/>
              <a:t>Think of it like a remote control car interface.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329" y="1751527"/>
            <a:ext cx="2512051" cy="2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36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480990"/>
            <a:ext cx="3581937" cy="34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0485" y="1236372"/>
            <a:ext cx="7263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rearranging of bugs into rows to try and avoid a remainder of one in this </a:t>
            </a:r>
            <a:r>
              <a:rPr lang="en-US" sz="3200" b="1" dirty="0"/>
              <a:t>Elinor </a:t>
            </a:r>
            <a:r>
              <a:rPr lang="en-US" sz="3200" b="1" dirty="0" err="1"/>
              <a:t>Pinczes</a:t>
            </a:r>
            <a:r>
              <a:rPr lang="en-US" sz="3200" b="1" dirty="0"/>
              <a:t> </a:t>
            </a:r>
            <a:r>
              <a:rPr lang="en-US" sz="3200" dirty="0"/>
              <a:t>book can be created on the floor.  The robot, as the Queen of the Parade character can be </a:t>
            </a:r>
            <a:r>
              <a:rPr lang="en-US" sz="3200" dirty="0" smtClean="0"/>
              <a:t>coded </a:t>
            </a:r>
            <a:r>
              <a:rPr lang="en-US" sz="3200" dirty="0"/>
              <a:t>to go back </a:t>
            </a:r>
            <a:r>
              <a:rPr lang="en-US" sz="3200" dirty="0" smtClean="0"/>
              <a:t>&amp; </a:t>
            </a:r>
            <a:r>
              <a:rPr lang="en-US" sz="3200" dirty="0"/>
              <a:t>forth to “inspect” all the bugs.</a:t>
            </a:r>
          </a:p>
          <a:p>
            <a:r>
              <a:rPr lang="en-US" sz="32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Connections: </a:t>
            </a:r>
            <a:r>
              <a:rPr 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multiplication and </a:t>
            </a:r>
            <a:r>
              <a:rPr lang="en-US" sz="32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division</a:t>
            </a:r>
            <a:endParaRPr lang="en-US" sz="32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371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" y="915004"/>
            <a:ext cx="2627834" cy="2639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6237" y="1197735"/>
            <a:ext cx="7817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illustrations in the book can be inspirations for students’ art work featuring black dots in this </a:t>
            </a:r>
            <a:r>
              <a:rPr lang="en-US" sz="3200" b="1" dirty="0" smtClean="0"/>
              <a:t>Donald Crews</a:t>
            </a:r>
            <a:r>
              <a:rPr lang="en-US" sz="3200" dirty="0" smtClean="0"/>
              <a:t> book.  By laying the art work on the floor the robot can be coded to go to the dots in numerical order or find Ten Partner Numbers (i.e., 7 &amp; 3). </a:t>
            </a:r>
          </a:p>
          <a:p>
            <a:r>
              <a:rPr lang="en-US" sz="32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Connections: numerical order, partner numbers</a:t>
            </a:r>
            <a:endParaRPr lang="en-US" sz="32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590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5" y="586525"/>
            <a:ext cx="3841100" cy="3380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1398" y="991673"/>
            <a:ext cx="66068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places the Big Chickens visit in the setting of this </a:t>
            </a:r>
            <a:r>
              <a:rPr lang="en-US" sz="3200" b="1" dirty="0" smtClean="0"/>
              <a:t>Leslie </a:t>
            </a:r>
            <a:r>
              <a:rPr lang="en-US" sz="3200" b="1" dirty="0" err="1" smtClean="0"/>
              <a:t>Helakoski</a:t>
            </a:r>
            <a:r>
              <a:rPr lang="en-US" sz="3200" dirty="0" smtClean="0"/>
              <a:t> book are marvelous.  Students create a story map to retell the story.  Students code the robot to travel to all these places retelling the story at each stop.</a:t>
            </a:r>
          </a:p>
          <a:p>
            <a:r>
              <a:rPr lang="en-US" sz="32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Connections: retelling a story, creating a story map</a:t>
            </a:r>
            <a:endParaRPr lang="en-US" sz="32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756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6" y="978793"/>
            <a:ext cx="8461421" cy="57310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5611" y="412124"/>
            <a:ext cx="963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Coding &amp; Robotics involves 21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Century Competencies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82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30" y="1017431"/>
            <a:ext cx="82811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Information about DASH and apps? </a:t>
            </a:r>
          </a:p>
          <a:p>
            <a:r>
              <a:rPr lang="en-US" sz="3200" dirty="0" smtClean="0"/>
              <a:t>https</a:t>
            </a:r>
            <a:r>
              <a:rPr lang="en-US" sz="3200" dirty="0"/>
              <a:t>://www.makewonder.com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26" y="2238375"/>
            <a:ext cx="56102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72" y="502276"/>
            <a:ext cx="4713667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Kingsville Public School </a:t>
            </a:r>
            <a:r>
              <a:rPr lang="en-US" sz="3200" dirty="0" err="1" smtClean="0"/>
              <a:t>Weebly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http://</a:t>
            </a:r>
            <a:r>
              <a:rPr lang="en-US" sz="3200" dirty="0" smtClean="0"/>
              <a:t>kpscobracoders.weebly.com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34" y="682580"/>
            <a:ext cx="6134100" cy="5372100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>
            <a:off x="3361386" y="2382592"/>
            <a:ext cx="2356834" cy="1996225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7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524" y="1648496"/>
            <a:ext cx="9169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Some resources for Trade Books and Mathematics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284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3" y="515155"/>
            <a:ext cx="2585720" cy="33485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4137" y="515155"/>
            <a:ext cx="826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http://www.marilynburnsmathblog.com/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44" y="1972079"/>
            <a:ext cx="26289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204" y="1972079"/>
            <a:ext cx="2571750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14" y="1972079"/>
            <a:ext cx="2533650" cy="3314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1460" y="5671605"/>
            <a:ext cx="8468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http://www.onetwoinfinity.ca/</a:t>
            </a:r>
          </a:p>
        </p:txBody>
      </p:sp>
    </p:spTree>
    <p:extLst>
      <p:ext uri="{BB962C8B-B14F-4D97-AF65-F5344CB8AC3E}">
        <p14:creationId xmlns:p14="http://schemas.microsoft.com/office/powerpoint/2010/main" val="122396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15" y="1871662"/>
            <a:ext cx="2219325" cy="3114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4558" y="5653825"/>
            <a:ext cx="886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</a:t>
            </a:r>
            <a:r>
              <a:rPr lang="en-US"/>
              <a:t>://</a:t>
            </a:r>
            <a:r>
              <a:rPr lang="en-US" smtClean="0"/>
              <a:t>www.edu.gov.on.ca/eng/literacynumeracy/parentGuideNumEn.pdf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7758" y="1871662"/>
            <a:ext cx="6645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Doing Mathematics with your Child, Kindergarten to Grade 6: A Parent Guide (2014)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9515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0" y="463706"/>
            <a:ext cx="3238500" cy="3895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543" y="1434653"/>
            <a:ext cx="2286000" cy="483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18" y="5622500"/>
            <a:ext cx="7686675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954" y="562410"/>
            <a:ext cx="5494685" cy="4160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018" y="4936082"/>
            <a:ext cx="785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http://www.mathies.ca.activities.html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094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65" y="478933"/>
            <a:ext cx="6781800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0918" y="5409127"/>
            <a:ext cx="9247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sure DASH is turned on.  Hint: have robot on floor  - it moves around and talks when turned on. Connect device to DASH.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662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65" y="522734"/>
            <a:ext cx="5181600" cy="496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65" y="1277931"/>
            <a:ext cx="6003702" cy="3452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823" y="5666704"/>
            <a:ext cx="1083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https://illuminations.nctm.org/Lessons-Activities.aspx</a:t>
            </a:r>
          </a:p>
        </p:txBody>
      </p:sp>
    </p:spTree>
    <p:extLst>
      <p:ext uri="{BB962C8B-B14F-4D97-AF65-F5344CB8AC3E}">
        <p14:creationId xmlns:p14="http://schemas.microsoft.com/office/powerpoint/2010/main" val="213325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72" y="291729"/>
            <a:ext cx="7063995" cy="5003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3036" y="5460642"/>
            <a:ext cx="10419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http://www.edugains.ca/newsite/math/tips4math/grade2.html</a:t>
            </a:r>
          </a:p>
        </p:txBody>
      </p:sp>
    </p:spTree>
    <p:extLst>
      <p:ext uri="{BB962C8B-B14F-4D97-AF65-F5344CB8AC3E}">
        <p14:creationId xmlns:p14="http://schemas.microsoft.com/office/powerpoint/2010/main" val="406132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21" y="1169630"/>
            <a:ext cx="6781800" cy="44672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233375" y="850006"/>
            <a:ext cx="746974" cy="12492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12169" y="850006"/>
            <a:ext cx="618186" cy="12492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20507" y="850006"/>
            <a:ext cx="682580" cy="1429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70479" y="850006"/>
            <a:ext cx="515155" cy="124925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5921" y="309093"/>
            <a:ext cx="817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Find out what all these icons do …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07583" y="5950039"/>
            <a:ext cx="1020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 you do to make DASH move, make sounds, or light up?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809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219200"/>
            <a:ext cx="6743700" cy="4419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340180" y="1094704"/>
            <a:ext cx="759854" cy="114622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24150" y="605307"/>
            <a:ext cx="73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happens when you click on this tab?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72744" y="5962918"/>
            <a:ext cx="765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happens when you move the sliders? 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19730" y="5022761"/>
            <a:ext cx="180304" cy="10431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070501" y="5151549"/>
            <a:ext cx="69546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817476" y="4468969"/>
            <a:ext cx="1120462" cy="15969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1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68" y="2071822"/>
            <a:ext cx="7263015" cy="418279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490175" y="1493949"/>
            <a:ext cx="399245" cy="15841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3903" y="743347"/>
            <a:ext cx="887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Click on three bars to see built-in Ideas and Story options.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78" y="530114"/>
            <a:ext cx="1000125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5" y="1185510"/>
            <a:ext cx="5774028" cy="4330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8225" y="2073499"/>
            <a:ext cx="5370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Wonder app has a little bit of everything.  </a:t>
            </a:r>
          </a:p>
          <a:p>
            <a:r>
              <a:rPr lang="en-US" sz="3200" b="1" dirty="0" smtClean="0"/>
              <a:t>Lots of pre-populated items to try out.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755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611745"/>
            <a:ext cx="7818415" cy="584352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197735" y="2356834"/>
            <a:ext cx="1262130" cy="11719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009882" y="463639"/>
            <a:ext cx="888642" cy="17772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809149" y="2253803"/>
            <a:ext cx="1893195" cy="334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33352" y="4803820"/>
            <a:ext cx="1764406" cy="1799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903076" y="6027313"/>
            <a:ext cx="2434107" cy="5760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18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nder Workshop Dash Robot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1" y="604345"/>
            <a:ext cx="4094453" cy="57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5493" y="1571223"/>
            <a:ext cx="5615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u="sng" dirty="0" smtClean="0"/>
              <a:t>Controller</a:t>
            </a:r>
            <a:r>
              <a:rPr lang="en-US" sz="2400" b="1" dirty="0" smtClean="0"/>
              <a:t> in </a:t>
            </a:r>
            <a:r>
              <a:rPr lang="en-US" sz="2400" b="1" u="sng" dirty="0" smtClean="0"/>
              <a:t>Wonder</a:t>
            </a:r>
            <a:r>
              <a:rPr lang="en-US" sz="2400" b="1" dirty="0" smtClean="0"/>
              <a:t> app has more bells &amp; whistles than </a:t>
            </a:r>
          </a:p>
          <a:p>
            <a:r>
              <a:rPr lang="en-US" sz="2400" b="1" dirty="0" smtClean="0"/>
              <a:t>the </a:t>
            </a:r>
            <a:r>
              <a:rPr lang="en-US" sz="2400" b="1" u="sng" dirty="0" smtClean="0"/>
              <a:t>Go</a:t>
            </a:r>
            <a:r>
              <a:rPr lang="en-US" sz="2400" b="1" dirty="0" smtClean="0"/>
              <a:t> app and is usually the one the students go back to time and time again.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7769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2526</TotalTime>
  <Words>761</Words>
  <Application>Microsoft Office PowerPoint</Application>
  <PresentationFormat>Widescreen</PresentationFormat>
  <Paragraphs>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Aharoni</vt:lpstr>
      <vt:lpstr>Arial</vt:lpstr>
      <vt:lpstr>Century Gothic</vt:lpstr>
      <vt:lpstr>Times New Roman</vt:lpstr>
      <vt:lpstr>Wingdings 3</vt:lpstr>
      <vt:lpstr>Ion Boardroom</vt:lpstr>
      <vt:lpstr>Creating Opportunities  for Literacy and Mathematics Learning in the K-3 Classroom August 29, 2017 ●Coding and robotics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Opportunities  for Literacy and Mathematics Learning in the K-3 Classroom August 29, 2017</dc:title>
  <dc:creator>Administrator</dc:creator>
  <cp:lastModifiedBy>Administrator</cp:lastModifiedBy>
  <cp:revision>28</cp:revision>
  <dcterms:created xsi:type="dcterms:W3CDTF">2017-08-26T23:27:33Z</dcterms:created>
  <dcterms:modified xsi:type="dcterms:W3CDTF">2017-08-28T17:33:53Z</dcterms:modified>
</cp:coreProperties>
</file>