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8" r:id="rId3"/>
    <p:sldId id="28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48E8-0B0A-415B-B25F-A8E58984A91E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4C0C-221A-48DC-9BBD-B9449B05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11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48E8-0B0A-415B-B25F-A8E58984A91E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4C0C-221A-48DC-9BBD-B9449B05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0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48E8-0B0A-415B-B25F-A8E58984A91E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4C0C-221A-48DC-9BBD-B9449B05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9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48E8-0B0A-415B-B25F-A8E58984A91E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4C0C-221A-48DC-9BBD-B9449B05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86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48E8-0B0A-415B-B25F-A8E58984A91E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4C0C-221A-48DC-9BBD-B9449B05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1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48E8-0B0A-415B-B25F-A8E58984A91E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4C0C-221A-48DC-9BBD-B9449B05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5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48E8-0B0A-415B-B25F-A8E58984A91E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4C0C-221A-48DC-9BBD-B9449B05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4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48E8-0B0A-415B-B25F-A8E58984A91E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4C0C-221A-48DC-9BBD-B9449B05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5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48E8-0B0A-415B-B25F-A8E58984A91E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4C0C-221A-48DC-9BBD-B9449B05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8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48E8-0B0A-415B-B25F-A8E58984A91E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4C0C-221A-48DC-9BBD-B9449B05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12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48E8-0B0A-415B-B25F-A8E58984A91E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4C0C-221A-48DC-9BBD-B9449B05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4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648E8-0B0A-415B-B25F-A8E58984A91E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C4C0C-221A-48DC-9BBD-B9449B05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4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pscobracoders.weebly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tudio.code.org/s/frozen/stage/1/puzzle/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tudio.code.org/s/artist/stage/1/puzzle/1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ode.org/lear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partners.disney.com/hour-of-code/wayfinding-with-code?cd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1957589"/>
            <a:ext cx="11471565" cy="217652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Students can learn Scratch without you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getting in their way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0753" y="2756079"/>
            <a:ext cx="8894438" cy="34515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000" dirty="0" smtClean="0"/>
              <a:t>Link to this presentation: </a:t>
            </a:r>
          </a:p>
          <a:p>
            <a:r>
              <a:rPr lang="en-US" sz="4000" dirty="0" smtClean="0">
                <a:hlinkClick r:id="rId2"/>
              </a:rPr>
              <a:t>www.KPSCobraCoders.weebly.com</a:t>
            </a:r>
            <a:endParaRPr lang="en-US" sz="4000" dirty="0" smtClean="0"/>
          </a:p>
          <a:p>
            <a:r>
              <a:rPr lang="en-US" sz="4000" dirty="0" smtClean="0"/>
              <a:t>21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</a:t>
            </a:r>
            <a:r>
              <a:rPr lang="en-US" sz="4000" dirty="0" smtClean="0"/>
              <a:t>Century Learning </a:t>
            </a:r>
          </a:p>
          <a:p>
            <a:r>
              <a:rPr lang="en-US" sz="4000" dirty="0" smtClean="0"/>
              <a:t>Inspire, Inquire, Innovate</a:t>
            </a:r>
            <a:endParaRPr lang="en-US" sz="4000" dirty="0" smtClean="0"/>
          </a:p>
          <a:p>
            <a:r>
              <a:rPr lang="en-US" sz="4000" dirty="0" smtClean="0"/>
              <a:t>August 22, 2017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630753" y="1080426"/>
            <a:ext cx="8894438" cy="1572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Let the Cat out of the bag, </a:t>
            </a:r>
          </a:p>
          <a:p>
            <a:pPr algn="ctr"/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Come learn Scratch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864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124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For Moana there are 19 steps, each with simple instructions and limited block choice.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5678" y="1539081"/>
            <a:ext cx="8040643" cy="501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42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6670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When the blocks are in place the students click Run and watch what happens to the characters in the game.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7412" y="2129631"/>
            <a:ext cx="787717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83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The program directs the student to try again if the block choice is incorrect 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8984" y="1957588"/>
            <a:ext cx="7981534" cy="365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20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…or correct and then advances to the next step.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6173" y="1883457"/>
            <a:ext cx="8311168" cy="419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01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518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With Hour of Code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0310"/>
            <a:ext cx="10515600" cy="514665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seemed students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didn’t show any sizable connections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transferring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knowledge from one “game” to another and often tried varied combinations of blocks until one “worked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seemed students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interested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“beating” 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 than learning to code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reached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final step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(to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a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game)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became easily frustrated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it seemed that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step was too much of a leap from the previous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seemed the gamification factor out-weighed the creativity factor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61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Hour or Code or Scratch? The answer is BOTH…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04553"/>
            <a:ext cx="5181600" cy="517241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Hour </a:t>
            </a:r>
            <a:r>
              <a:rPr lang="en-US" dirty="0"/>
              <a:t>of Code is a great way to get started coding </a:t>
            </a:r>
            <a:endParaRPr lang="en-US" dirty="0" smtClean="0"/>
          </a:p>
          <a:p>
            <a:r>
              <a:rPr lang="en-US" dirty="0" smtClean="0"/>
              <a:t>Students START to learn the basics of Block coding but 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04552"/>
            <a:ext cx="5181600" cy="517241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With Scratch the creativity aspect dominates over the gaming aspect</a:t>
            </a:r>
          </a:p>
          <a:p>
            <a:r>
              <a:rPr lang="en-US" dirty="0" smtClean="0"/>
              <a:t>Scratch enables students to continue to learn as they create</a:t>
            </a:r>
          </a:p>
          <a:p>
            <a:r>
              <a:rPr lang="en-US" dirty="0" smtClean="0"/>
              <a:t>Scratch enables students to connect to a world-wide community</a:t>
            </a:r>
          </a:p>
          <a:p>
            <a:r>
              <a:rPr lang="en-US" dirty="0" smtClean="0"/>
              <a:t>Scratch enables students to code in the virtual world and the real world (with devices such as Makey </a:t>
            </a:r>
            <a:r>
              <a:rPr lang="en-US" dirty="0" err="1" smtClean="0"/>
              <a:t>Makey</a:t>
            </a:r>
            <a:r>
              <a:rPr lang="en-US" dirty="0" smtClean="0"/>
              <a:t> and robots such as </a:t>
            </a:r>
            <a:r>
              <a:rPr lang="en-US" dirty="0" err="1" smtClean="0"/>
              <a:t>Mbots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780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7735" y="1287887"/>
            <a:ext cx="9066727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But before leaving Code.org there are three more activities to check out…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5873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4" y="953651"/>
            <a:ext cx="10408611" cy="30801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660" y="4033838"/>
            <a:ext cx="5905500" cy="2447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2884" y="4456090"/>
            <a:ext cx="30394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Anna &amp; Elsa activity also shows</a:t>
            </a:r>
            <a:r>
              <a:rPr lang="en-US" sz="2000" dirty="0"/>
              <a:t> </a:t>
            </a:r>
            <a:r>
              <a:rPr lang="en-US" sz="2000" dirty="0" smtClean="0"/>
              <a:t>the JavaScript behind the blocks.</a:t>
            </a:r>
          </a:p>
          <a:p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studio.code.org/s/frozen/stage/1/puzzle/1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8791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2130" y="862885"/>
            <a:ext cx="9942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Artist</a:t>
            </a:r>
            <a:r>
              <a:rPr lang="en-US" sz="2400" dirty="0" smtClean="0"/>
              <a:t> activity is a low floor, high ceiling, &amp; wide wall experience. Not as flashy as some of the others but gives students a chance to be very creative.</a:t>
            </a:r>
          </a:p>
          <a:p>
            <a:r>
              <a:rPr lang="en-US" sz="2400" dirty="0" smtClean="0"/>
              <a:t>Consider it for older students as well.</a:t>
            </a:r>
          </a:p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studio.code.org/s/artist/stage/1/puzzle/1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510" y="2654053"/>
            <a:ext cx="3916183" cy="349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13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3342" y="888642"/>
            <a:ext cx="4957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Lightbot is a great activity to build spatial reasoning.  Check out the worksheets we have designed to go along with it  (at our </a:t>
            </a:r>
            <a:r>
              <a:rPr lang="en-US" sz="2400" dirty="0" err="1" smtClean="0"/>
              <a:t>weebly</a:t>
            </a:r>
            <a:r>
              <a:rPr lang="en-US" sz="2400" dirty="0" smtClean="0"/>
              <a:t> blog)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884" y="3095491"/>
            <a:ext cx="3333750" cy="2933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177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346" y="1193442"/>
            <a:ext cx="8456054" cy="5285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8817" y="618186"/>
            <a:ext cx="373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http://kpscobracoders.weebly.com/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940158" y="2614411"/>
            <a:ext cx="1133341" cy="2446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49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What System Requirements and Devices </a:t>
            </a:r>
            <a:br>
              <a:rPr lang="en-US" dirty="0" smtClean="0"/>
            </a:br>
            <a:r>
              <a:rPr lang="en-US" dirty="0" smtClean="0"/>
              <a:t>do you need to get started?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Scratch On-line and an Off-line version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Off-line version 1.4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On-line version 2.0 (the file extension is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.sb2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Available on Windows, Mac, or Linux computers, Chrome Books NOT iPads </a:t>
            </a:r>
            <a:r>
              <a:rPr lang="en-US" dirty="0" smtClean="0">
                <a:solidFill>
                  <a:schemeClr val="tx1"/>
                </a:solidFill>
              </a:rPr>
              <a:t>BUT COMING SOON!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Adobe Flash Player (released on or after 06152016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Web Browsers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Internet Explorer 10+ for Windows only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Chrome for Mac, Windows, or Linux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Firefox for Mac or Windows only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Safari Mac or Windows only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Edge for Windows only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98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What accounts do you need to get started?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Students can create their own accounts before they start or even AFTER they start</a:t>
            </a:r>
            <a:endParaRPr lang="en-US" sz="1200" dirty="0" smtClean="0"/>
          </a:p>
          <a:p>
            <a:r>
              <a:rPr lang="en-US" dirty="0" smtClean="0"/>
              <a:t>Students can share or NOT share their work</a:t>
            </a:r>
          </a:p>
          <a:p>
            <a:r>
              <a:rPr lang="en-US" dirty="0" smtClean="0"/>
              <a:t>But even without an account any Project (work) can be downloaded &amp; saved &amp; then uploaded back into Scratch with either On- or Off-line versions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Teachers can create class accounts</a:t>
            </a:r>
          </a:p>
          <a:p>
            <a:r>
              <a:rPr lang="en-US" dirty="0" smtClean="0"/>
              <a:t>These accounts make it easy for students to see their classmates work</a:t>
            </a:r>
          </a:p>
          <a:p>
            <a:r>
              <a:rPr lang="en-US" dirty="0" smtClean="0"/>
              <a:t>Students can share or NOT share their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238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791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In the past I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3038"/>
            <a:ext cx="10515600" cy="522392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/>
              <a:t>w</a:t>
            </a:r>
            <a:r>
              <a:rPr lang="en-US" dirty="0" smtClean="0"/>
              <a:t>orked with individual students, </a:t>
            </a:r>
          </a:p>
          <a:p>
            <a:r>
              <a:rPr lang="en-US" dirty="0"/>
              <a:t>w</a:t>
            </a:r>
            <a:r>
              <a:rPr lang="en-US" dirty="0" smtClean="0"/>
              <a:t>orked with students in my own class (small groups) learning to code during class time while the rest of the class were working on language and math activities</a:t>
            </a:r>
          </a:p>
          <a:p>
            <a:r>
              <a:rPr lang="en-US" dirty="0" smtClean="0"/>
              <a:t>worked with students from other classes, training a small group of students </a:t>
            </a:r>
            <a:r>
              <a:rPr lang="en-US" dirty="0"/>
              <a:t>&amp;</a:t>
            </a:r>
            <a:r>
              <a:rPr lang="en-US" dirty="0" smtClean="0"/>
              <a:t> then supervising them as they coached their classmates over 5 or 6 days</a:t>
            </a:r>
          </a:p>
          <a:p>
            <a:r>
              <a:rPr lang="en-US" dirty="0" smtClean="0"/>
              <a:t>worked </a:t>
            </a:r>
            <a:r>
              <a:rPr lang="en-US" dirty="0"/>
              <a:t>with students from another school, training small groups of students while the homeroom teacher worked with the remaining 2/3 of the </a:t>
            </a:r>
            <a:r>
              <a:rPr lang="en-US" dirty="0" smtClean="0"/>
              <a:t>class in ONE day</a:t>
            </a:r>
          </a:p>
          <a:p>
            <a:r>
              <a:rPr lang="en-US" dirty="0" smtClean="0"/>
              <a:t>worked </a:t>
            </a:r>
            <a:r>
              <a:rPr lang="en-US" dirty="0"/>
              <a:t>with students from another school, training a small group of students and they coached/trained their classmates while the homeroom teacher worked with the remaining </a:t>
            </a:r>
            <a:r>
              <a:rPr lang="en-US" dirty="0" smtClean="0"/>
              <a:t>students in one day</a:t>
            </a:r>
          </a:p>
          <a:p>
            <a:r>
              <a:rPr lang="en-US" dirty="0" smtClean="0"/>
              <a:t>Trained adult robotics instructors for GECDSB Camp Wonder</a:t>
            </a:r>
            <a:endParaRPr lang="en-US" dirty="0"/>
          </a:p>
          <a:p>
            <a:pPr marL="0" indent="0" algn="ctr">
              <a:buNone/>
            </a:pPr>
            <a:r>
              <a:rPr lang="en-US" sz="4800" b="1" dirty="0" smtClean="0"/>
              <a:t>AND THEY ALL STARTED WITH </a:t>
            </a:r>
          </a:p>
          <a:p>
            <a:pPr marL="0" indent="0" algn="ctr">
              <a:buNone/>
            </a:pPr>
            <a:r>
              <a:rPr lang="en-US" sz="4800" b="1" dirty="0" smtClean="0"/>
              <a:t>THE SAME SCRATCH CARD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763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821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/>
              <a:t>What </a:t>
            </a:r>
            <a:r>
              <a:rPr lang="en-US" sz="4000" dirty="0" smtClean="0"/>
              <a:t>resources do </a:t>
            </a:r>
            <a:r>
              <a:rPr lang="en-US" sz="4000" dirty="0"/>
              <a:t>you need </a:t>
            </a:r>
            <a:r>
              <a:rPr lang="en-US" sz="4000" dirty="0" smtClean="0"/>
              <a:t>to </a:t>
            </a:r>
            <a:r>
              <a:rPr lang="en-US" sz="4000" dirty="0"/>
              <a:t>do to get started?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26524"/>
            <a:ext cx="5083046" cy="4850439"/>
          </a:xfr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Teachers copy off the 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</a:rPr>
              <a:t>Create a Story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cards in colour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en-US" sz="4400" dirty="0" smtClean="0">
                <a:solidFill>
                  <a:schemeClr val="tx1"/>
                </a:solidFill>
              </a:rPr>
              <a:t>WHY?</a:t>
            </a:r>
            <a:endParaRPr lang="en-US" sz="44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Colour print to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help students find the correct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block because there are 10 categories of blocks in SCRIPTS &amp; several of the colours are close</a:t>
            </a: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Suggestion 1 copy for every 2 or 3 students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5999" y="1596980"/>
            <a:ext cx="5488119" cy="372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91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079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In all situations here is what I used to start…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078420"/>
            <a:ext cx="8468379" cy="53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49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821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Why Scratch Cards and Student Coaches?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8946"/>
            <a:ext cx="10515600" cy="5108017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In this set of cards </a:t>
            </a:r>
            <a:r>
              <a:rPr lang="en-US" dirty="0" smtClean="0"/>
              <a:t>(Create a Story Cards) there </a:t>
            </a:r>
            <a:r>
              <a:rPr lang="en-US" dirty="0"/>
              <a:t>are 9 tasks students </a:t>
            </a:r>
            <a:r>
              <a:rPr lang="en-US" dirty="0" smtClean="0"/>
              <a:t>complete and this is a manageable number even if the students complete all in one day</a:t>
            </a:r>
          </a:p>
          <a:p>
            <a:r>
              <a:rPr lang="en-US" dirty="0"/>
              <a:t>We have found that all our students can complete the tasks either independently or with student </a:t>
            </a:r>
            <a:r>
              <a:rPr lang="en-US" dirty="0" smtClean="0"/>
              <a:t>coaches (The </a:t>
            </a:r>
            <a:r>
              <a:rPr lang="en-US" dirty="0"/>
              <a:t>effectiveness of Student Coaches is one of the concepts we did not consider in our original </a:t>
            </a:r>
            <a:r>
              <a:rPr lang="en-US" dirty="0" smtClean="0"/>
              <a:t>proposal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/>
              <a:t>We believe </a:t>
            </a:r>
            <a:r>
              <a:rPr lang="en-US" dirty="0" smtClean="0"/>
              <a:t>the idea of Student Coaches is </a:t>
            </a:r>
            <a:r>
              <a:rPr lang="en-US" dirty="0"/>
              <a:t>key for teachers who want to have their students code but don’t know how to accomplish </a:t>
            </a:r>
            <a:r>
              <a:rPr lang="en-US" dirty="0" smtClean="0"/>
              <a:t>it</a:t>
            </a:r>
          </a:p>
          <a:p>
            <a:r>
              <a:rPr lang="en-US" dirty="0" smtClean="0"/>
              <a:t>Using </a:t>
            </a:r>
            <a:r>
              <a:rPr lang="en-US" dirty="0"/>
              <a:t>these cards ensures that all students have the same basic knowledge and therefore form a learning </a:t>
            </a:r>
            <a:r>
              <a:rPr lang="en-US" dirty="0" smtClean="0"/>
              <a:t>community to </a:t>
            </a:r>
            <a:r>
              <a:rPr lang="en-US" dirty="0"/>
              <a:t>develop tasks beyond the ones described in the cards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729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003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600" dirty="0" smtClean="0"/>
              <a:t>The instructions have minimal text making it easy for students to learn simple tasks.  Each task is one page long.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4467" y="1854557"/>
            <a:ext cx="4851781" cy="178346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96248" y="1854557"/>
            <a:ext cx="5957552" cy="450754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838200" y="3387144"/>
            <a:ext cx="4467896" cy="26916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966693" y="3425780"/>
            <a:ext cx="6040192" cy="1352282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4467" y="4778062"/>
            <a:ext cx="30487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Everything they need is on the screen but they must learn to look for it.  Stress that the Story Cards were made to be helpful so the information is there – just look!</a:t>
            </a:r>
          </a:p>
        </p:txBody>
      </p:sp>
    </p:spTree>
    <p:extLst>
      <p:ext uri="{BB962C8B-B14F-4D97-AF65-F5344CB8AC3E}">
        <p14:creationId xmlns:p14="http://schemas.microsoft.com/office/powerpoint/2010/main" val="174387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306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Students are directed to resources already in Scratch libraries – Backgrounds  Sprites</a:t>
            </a:r>
            <a:endParaRPr lang="en-US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5257" y="1571223"/>
            <a:ext cx="5484543" cy="460574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22618" y="1700011"/>
            <a:ext cx="5331182" cy="447695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296992" y="1326524"/>
            <a:ext cx="2176529" cy="180304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409904" y="1326524"/>
            <a:ext cx="566671" cy="270456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51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808" y="416642"/>
            <a:ext cx="10515600" cy="124473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Later they learn how to create their own Sprites and Backdrops: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7808" y="1735638"/>
            <a:ext cx="4932028" cy="4283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395" y="1152268"/>
            <a:ext cx="1290750" cy="528034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79146" y="1735638"/>
            <a:ext cx="4476998" cy="444132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288665" y="1262130"/>
            <a:ext cx="798490" cy="39924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54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715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FYI: Using the device’s camera and/or microphone requires two acceptances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74927" y="1825625"/>
            <a:ext cx="3908146" cy="435133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43737" y="2367756"/>
            <a:ext cx="34385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74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403" y="606997"/>
            <a:ext cx="8966580" cy="5549104"/>
          </a:xfrm>
          <a:prstGeom prst="rect">
            <a:avLst/>
          </a:prstGeom>
        </p:spPr>
      </p:pic>
      <p:cxnSp>
        <p:nvCxnSpPr>
          <p:cNvPr id="5" name="Elbow Connector 4"/>
          <p:cNvCxnSpPr/>
          <p:nvPr/>
        </p:nvCxnSpPr>
        <p:spPr>
          <a:xfrm rot="16200000" flipH="1">
            <a:off x="2511380" y="3129565"/>
            <a:ext cx="1918953" cy="656823"/>
          </a:xfrm>
          <a:prstGeom prst="bent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098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079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Coding instructions are clear and concise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en-US" sz="3200" dirty="0" smtClean="0"/>
              <a:t>HINT: At this point I ask students to “read” the blocks so they know what will happen with these blocks …</a:t>
            </a:r>
          </a:p>
          <a:p>
            <a:pPr marL="0" indent="0">
              <a:buNone/>
            </a:pPr>
            <a:r>
              <a:rPr lang="en-US" sz="3200" dirty="0" smtClean="0"/>
              <a:t>“</a:t>
            </a:r>
            <a:r>
              <a:rPr lang="en-US" sz="3200" i="1" dirty="0" smtClean="0"/>
              <a:t>When the green flag is clicked, the backdrop will be the pathway and the sprite Abby will have a speech bubble that says, “What’s in this garden?””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6" y="1558344"/>
            <a:ext cx="5617615" cy="327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99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30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Here is the result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3865" y="1017432"/>
            <a:ext cx="5642135" cy="432730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527" y="1249250"/>
            <a:ext cx="5030273" cy="53060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Having students talk their way through the coding is an important step</a:t>
            </a:r>
          </a:p>
          <a:p>
            <a:r>
              <a:rPr lang="en-US" sz="3200" dirty="0" smtClean="0"/>
              <a:t>Often problem situations are “debugged” by talking them out to themselves or a peer</a:t>
            </a:r>
          </a:p>
          <a:p>
            <a:r>
              <a:rPr lang="en-US" sz="3200" dirty="0" smtClean="0"/>
              <a:t>Debugging moves from a mistake, wrong, error to “it WILL be fixed</a:t>
            </a:r>
          </a:p>
          <a:p>
            <a:r>
              <a:rPr lang="en-US" sz="3200" dirty="0" smtClean="0"/>
              <a:t>It builds a Community of Practice </a:t>
            </a:r>
          </a:p>
          <a:p>
            <a:pPr marL="0" indent="0">
              <a:buNone/>
            </a:pPr>
            <a:endParaRPr lang="en-US" sz="3200" dirty="0" smtClean="0"/>
          </a:p>
          <a:p>
            <a:endParaRPr lang="en-US" sz="32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61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488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The goals of this workshop are: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0006"/>
            <a:ext cx="10515600" cy="532695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200" dirty="0" smtClean="0"/>
              <a:t>To provide a practical and informative session for educators who would like their students to code in Scratch but believe they don’t know enough about coding or Scratch to begin</a:t>
            </a:r>
          </a:p>
          <a:p>
            <a:r>
              <a:rPr lang="en-US" sz="3200" dirty="0" smtClean="0"/>
              <a:t>To showcase useful resources for teachers so they know what they could do to start and what they could do to continue coding</a:t>
            </a:r>
          </a:p>
          <a:p>
            <a:r>
              <a:rPr lang="en-US" sz="3200" dirty="0" smtClean="0"/>
              <a:t>To highlight specific student tasks that provide a common foundation for Scratch coding and are accessible for all</a:t>
            </a:r>
          </a:p>
          <a:p>
            <a:r>
              <a:rPr lang="en-US" sz="3200" dirty="0" smtClean="0"/>
              <a:t>To introduce </a:t>
            </a:r>
            <a:r>
              <a:rPr lang="en-US" sz="3200" b="1" dirty="0" smtClean="0"/>
              <a:t>Hour of Code </a:t>
            </a:r>
            <a:r>
              <a:rPr lang="en-US" sz="3200" dirty="0" smtClean="0"/>
              <a:t>as a preliminary activity to start to understand Block-Based coding 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488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65962"/>
          </a:xfrm>
        </p:spPr>
        <p:txBody>
          <a:bodyPr/>
          <a:lstStyle/>
          <a:p>
            <a:r>
              <a:rPr lang="en-US" dirty="0" smtClean="0"/>
              <a:t>Scratch: </a:t>
            </a:r>
            <a:r>
              <a:rPr lang="en-US" cap="none" dirty="0" smtClean="0">
                <a:latin typeface="+mn-lt"/>
              </a:rPr>
              <a:t>https://scratch.mit.edu</a:t>
            </a:r>
            <a:endParaRPr lang="en-US" dirty="0">
              <a:latin typeface="+mn-lt"/>
            </a:endParaRPr>
          </a:p>
        </p:txBody>
      </p:sp>
      <p:pic>
        <p:nvPicPr>
          <p:cNvPr id="4" name="Picture 3" descr="C:\Users\12691\Downloads\clipart-claw-scratch-itch-clipart-paw-scratch-clipart-cat-scratch-N794rS-clipar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665" y="180305"/>
            <a:ext cx="2838428" cy="2588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391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11" y="1648495"/>
            <a:ext cx="10515600" cy="2498501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to start your students coding?</a:t>
            </a:r>
            <a:endParaRPr lang="en-US" sz="6600" b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65959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5685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All students in our project had experienced Hour of Code activities (</a:t>
            </a:r>
            <a:r>
              <a:rPr lang="en-US" dirty="0" smtClean="0">
                <a:hlinkClick r:id="rId2"/>
              </a:rPr>
              <a:t>https://code.org/learn</a:t>
            </a:r>
            <a:r>
              <a:rPr lang="en-US" dirty="0" smtClean="0"/>
              <a:t> )</a:t>
            </a:r>
            <a:br>
              <a:rPr lang="en-US" dirty="0" smtClean="0"/>
            </a:br>
            <a:r>
              <a:rPr lang="en-US" dirty="0" smtClean="0"/>
              <a:t>Why? It is a great way to start coding!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25" y="2163651"/>
            <a:ext cx="10191750" cy="410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37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Activities for Hour of Code use blocks to code and design coding using popular characters.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03043"/>
            <a:ext cx="10894392" cy="381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3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52316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hlinkClick r:id="rId2"/>
              </a:rPr>
              <a:t/>
            </a:r>
            <a:br>
              <a:rPr lang="en-US" sz="4000" dirty="0" smtClean="0">
                <a:hlinkClick r:id="rId2"/>
              </a:rPr>
            </a:br>
            <a:r>
              <a:rPr lang="en-US" sz="4000" dirty="0" smtClean="0">
                <a:hlinkClick r:id="rId2"/>
              </a:rPr>
              <a:t>http</a:t>
            </a:r>
            <a:r>
              <a:rPr lang="en-US" sz="4000" dirty="0">
                <a:hlinkClick r:id="rId2"/>
              </a:rPr>
              <a:t>://</a:t>
            </a:r>
            <a:r>
              <a:rPr lang="en-US" sz="4000" dirty="0" smtClean="0">
                <a:hlinkClick r:id="rId2"/>
              </a:rPr>
              <a:t>partners.disney.com/hour-of-code/wayfinding-with-code?cds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The goals of the game and each step are clearly identified.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43099" y="2717441"/>
            <a:ext cx="7780449" cy="36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03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1233</Words>
  <Application>Microsoft Office PowerPoint</Application>
  <PresentationFormat>Widescreen</PresentationFormat>
  <Paragraphs>95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Aharoni</vt:lpstr>
      <vt:lpstr>Arial</vt:lpstr>
      <vt:lpstr>Calibri</vt:lpstr>
      <vt:lpstr>Calibri Light</vt:lpstr>
      <vt:lpstr>Times New Roman</vt:lpstr>
      <vt:lpstr>Office Theme</vt:lpstr>
      <vt:lpstr>Students can learn Scratch without you  getting in their way</vt:lpstr>
      <vt:lpstr>PowerPoint Presentation</vt:lpstr>
      <vt:lpstr>PowerPoint Presentation</vt:lpstr>
      <vt:lpstr>The goals of this workshop are:</vt:lpstr>
      <vt:lpstr>Scratch: https://scratch.mit.edu</vt:lpstr>
      <vt:lpstr>How to start your students coding?</vt:lpstr>
      <vt:lpstr>All students in our project had experienced Hour of Code activities (https://code.org/learn ) Why? It is a great way to start coding!</vt:lpstr>
      <vt:lpstr>Activities for Hour of Code use blocks to code and design coding using popular characters.</vt:lpstr>
      <vt:lpstr> http://partners.disney.com/hour-of-code/wayfinding-with-code?cds  The goals of the game and each step are clearly identified.  </vt:lpstr>
      <vt:lpstr>For Moana there are 19 steps, each with simple instructions and limited block choice. </vt:lpstr>
      <vt:lpstr>When the blocks are in place the students click Run and watch what happens to the characters in the game.  </vt:lpstr>
      <vt:lpstr>The program directs the student to try again if the block choice is incorrect …</vt:lpstr>
      <vt:lpstr>…or correct and then advances to the next step.</vt:lpstr>
      <vt:lpstr>With Hour of Code …</vt:lpstr>
      <vt:lpstr>Hour or Code or Scratch? The answer is BOTH…</vt:lpstr>
      <vt:lpstr>PowerPoint Presentation</vt:lpstr>
      <vt:lpstr>PowerPoint Presentation</vt:lpstr>
      <vt:lpstr>PowerPoint Presentation</vt:lpstr>
      <vt:lpstr>PowerPoint Presentation</vt:lpstr>
      <vt:lpstr>What System Requirements and Devices  do you need to get started?</vt:lpstr>
      <vt:lpstr>What accounts do you need to get started?</vt:lpstr>
      <vt:lpstr>In the past I …</vt:lpstr>
      <vt:lpstr>What resources do you need to do to get started?</vt:lpstr>
      <vt:lpstr>In all situations here is what I used to start…</vt:lpstr>
      <vt:lpstr>Why Scratch Cards and Student Coaches?</vt:lpstr>
      <vt:lpstr>The instructions have minimal text making it easy for students to learn simple tasks.  Each task is one page long.</vt:lpstr>
      <vt:lpstr>Students are directed to resources already in Scratch libraries – Backgrounds  Sprites</vt:lpstr>
      <vt:lpstr>Later they learn how to create their own Sprites and Backdrops: </vt:lpstr>
      <vt:lpstr>FYI: Using the device’s camera and/or microphone requires two acceptances</vt:lpstr>
      <vt:lpstr>Coding instructions are clear and concise</vt:lpstr>
      <vt:lpstr>Here is the result </vt:lpstr>
    </vt:vector>
  </TitlesOfParts>
  <Company>GECDSB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Students can learn Scratch without you  getting in their way</dc:title>
  <dc:creator>Administrator</dc:creator>
  <cp:lastModifiedBy>Administrator</cp:lastModifiedBy>
  <cp:revision>2</cp:revision>
  <dcterms:created xsi:type="dcterms:W3CDTF">2017-08-22T04:27:26Z</dcterms:created>
  <dcterms:modified xsi:type="dcterms:W3CDTF">2017-08-22T04:36:31Z</dcterms:modified>
</cp:coreProperties>
</file>